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63" r:id="rId2"/>
    <p:sldId id="329" r:id="rId3"/>
    <p:sldId id="327" r:id="rId4"/>
    <p:sldId id="330" r:id="rId5"/>
    <p:sldId id="331" r:id="rId6"/>
    <p:sldId id="335" r:id="rId7"/>
    <p:sldId id="332" r:id="rId8"/>
    <p:sldId id="333" r:id="rId9"/>
    <p:sldId id="334"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49125" autoAdjust="0"/>
  </p:normalViewPr>
  <p:slideViewPr>
    <p:cSldViewPr>
      <p:cViewPr varScale="1">
        <p:scale>
          <a:sx n="39" d="100"/>
          <a:sy n="39" d="100"/>
        </p:scale>
        <p:origin x="2064"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362" y="-66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D909F41-0A40-47AB-9668-B07F89DA0920}"/>
              </a:ext>
            </a:extLst>
          </p:cNvPr>
          <p:cNvSpPr>
            <a:spLocks noGrp="1"/>
          </p:cNvSpPr>
          <p:nvPr>
            <p:ph type="hdr" sz="quarter"/>
          </p:nvPr>
        </p:nvSpPr>
        <p:spPr>
          <a:xfrm>
            <a:off x="0" y="0"/>
            <a:ext cx="2918249" cy="494982"/>
          </a:xfrm>
          <a:prstGeom prst="rect">
            <a:avLst/>
          </a:prstGeom>
        </p:spPr>
        <p:txBody>
          <a:bodyPr vert="horz" lIns="91363" tIns="45681" rIns="91363" bIns="45681"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C270E9E-7A36-4AEE-98EA-D3435914A5D3}"/>
              </a:ext>
            </a:extLst>
          </p:cNvPr>
          <p:cNvSpPr>
            <a:spLocks noGrp="1"/>
          </p:cNvSpPr>
          <p:nvPr>
            <p:ph type="dt" sz="quarter" idx="1"/>
          </p:nvPr>
        </p:nvSpPr>
        <p:spPr>
          <a:xfrm>
            <a:off x="3815928" y="0"/>
            <a:ext cx="2918249" cy="494982"/>
          </a:xfrm>
          <a:prstGeom prst="rect">
            <a:avLst/>
          </a:prstGeom>
        </p:spPr>
        <p:txBody>
          <a:bodyPr vert="horz" lIns="91363" tIns="45681" rIns="91363" bIns="45681" rtlCol="0"/>
          <a:lstStyle>
            <a:lvl1pPr algn="r">
              <a:defRPr sz="1200"/>
            </a:lvl1pPr>
          </a:lstStyle>
          <a:p>
            <a:fld id="{DDBADE5C-39FC-4C0C-A3F2-759E449F2F82}" type="datetimeFigureOut">
              <a:rPr kumimoji="1" lang="ja-JP" altLang="en-US" smtClean="0"/>
              <a:t>2018/12/8</a:t>
            </a:fld>
            <a:endParaRPr kumimoji="1" lang="ja-JP" altLang="en-US"/>
          </a:p>
        </p:txBody>
      </p:sp>
      <p:sp>
        <p:nvSpPr>
          <p:cNvPr id="4" name="フッター プレースホルダー 3">
            <a:extLst>
              <a:ext uri="{FF2B5EF4-FFF2-40B4-BE49-F238E27FC236}">
                <a16:creationId xmlns:a16="http://schemas.microsoft.com/office/drawing/2014/main" id="{416CFD90-9F29-49E8-A9F7-6AC1E28B3003}"/>
              </a:ext>
            </a:extLst>
          </p:cNvPr>
          <p:cNvSpPr>
            <a:spLocks noGrp="1"/>
          </p:cNvSpPr>
          <p:nvPr>
            <p:ph type="ftr" sz="quarter" idx="2"/>
          </p:nvPr>
        </p:nvSpPr>
        <p:spPr>
          <a:xfrm>
            <a:off x="0" y="9371332"/>
            <a:ext cx="2918249" cy="494982"/>
          </a:xfrm>
          <a:prstGeom prst="rect">
            <a:avLst/>
          </a:prstGeom>
        </p:spPr>
        <p:txBody>
          <a:bodyPr vert="horz" lIns="91363" tIns="45681" rIns="91363" bIns="45681"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36C675A-D3C6-464D-AE37-E5DFDB156F36}"/>
              </a:ext>
            </a:extLst>
          </p:cNvPr>
          <p:cNvSpPr>
            <a:spLocks noGrp="1"/>
          </p:cNvSpPr>
          <p:nvPr>
            <p:ph type="sldNum" sz="quarter" idx="3"/>
          </p:nvPr>
        </p:nvSpPr>
        <p:spPr>
          <a:xfrm>
            <a:off x="3815928" y="9371332"/>
            <a:ext cx="2918249" cy="494982"/>
          </a:xfrm>
          <a:prstGeom prst="rect">
            <a:avLst/>
          </a:prstGeom>
        </p:spPr>
        <p:txBody>
          <a:bodyPr vert="horz" lIns="91363" tIns="45681" rIns="91363" bIns="45681" rtlCol="0" anchor="b"/>
          <a:lstStyle>
            <a:lvl1pPr algn="r">
              <a:defRPr sz="1200"/>
            </a:lvl1pPr>
          </a:lstStyle>
          <a:p>
            <a:fld id="{41EBA153-894D-4DBD-8B0A-CCD57E595869}" type="slidenum">
              <a:rPr kumimoji="1" lang="ja-JP" altLang="en-US" smtClean="0"/>
              <a:t>‹#›</a:t>
            </a:fld>
            <a:endParaRPr kumimoji="1" lang="ja-JP" altLang="en-US"/>
          </a:p>
        </p:txBody>
      </p:sp>
    </p:spTree>
    <p:extLst>
      <p:ext uri="{BB962C8B-B14F-4D97-AF65-F5344CB8AC3E}">
        <p14:creationId xmlns:p14="http://schemas.microsoft.com/office/powerpoint/2010/main" val="1272330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249" cy="494982"/>
          </a:xfrm>
          <a:prstGeom prst="rect">
            <a:avLst/>
          </a:prstGeom>
        </p:spPr>
        <p:txBody>
          <a:bodyPr vert="horz" lIns="91345" tIns="45671" rIns="91345" bIns="456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930" y="0"/>
            <a:ext cx="2918249" cy="494982"/>
          </a:xfrm>
          <a:prstGeom prst="rect">
            <a:avLst/>
          </a:prstGeom>
        </p:spPr>
        <p:txBody>
          <a:bodyPr vert="horz" lIns="91345" tIns="45671" rIns="91345" bIns="45671" rtlCol="0"/>
          <a:lstStyle>
            <a:lvl1pPr algn="r">
              <a:defRPr sz="1200"/>
            </a:lvl1pPr>
          </a:lstStyle>
          <a:p>
            <a:fld id="{773ED8D3-C9B9-412F-BE21-5BCB11A2A21B}" type="datetimeFigureOut">
              <a:rPr kumimoji="1" lang="ja-JP" altLang="en-US" smtClean="0"/>
              <a:t>2018/12/8</a:t>
            </a:fld>
            <a:endParaRPr kumimoji="1" lang="ja-JP" altLang="en-US"/>
          </a:p>
        </p:txBody>
      </p:sp>
      <p:sp>
        <p:nvSpPr>
          <p:cNvPr id="4" name="スライド イメージ プレースホルダー 3"/>
          <p:cNvSpPr>
            <a:spLocks noGrp="1" noRot="1" noChangeAspect="1"/>
          </p:cNvSpPr>
          <p:nvPr>
            <p:ph type="sldImg" idx="2"/>
          </p:nvPr>
        </p:nvSpPr>
        <p:spPr>
          <a:xfrm>
            <a:off x="1150938" y="1235075"/>
            <a:ext cx="4433887" cy="3327400"/>
          </a:xfrm>
          <a:prstGeom prst="rect">
            <a:avLst/>
          </a:prstGeom>
          <a:noFill/>
          <a:ln w="12700">
            <a:solidFill>
              <a:prstClr val="black"/>
            </a:solidFill>
          </a:ln>
        </p:spPr>
        <p:txBody>
          <a:bodyPr vert="horz" lIns="91345" tIns="45671" rIns="91345" bIns="45671" rtlCol="0" anchor="ctr"/>
          <a:lstStyle/>
          <a:p>
            <a:endParaRPr lang="ja-JP" altLang="en-US"/>
          </a:p>
        </p:txBody>
      </p:sp>
      <p:sp>
        <p:nvSpPr>
          <p:cNvPr id="5" name="ノート プレースホルダー 4"/>
          <p:cNvSpPr>
            <a:spLocks noGrp="1"/>
          </p:cNvSpPr>
          <p:nvPr>
            <p:ph type="body" sz="quarter" idx="3"/>
          </p:nvPr>
        </p:nvSpPr>
        <p:spPr>
          <a:xfrm>
            <a:off x="674055" y="4748334"/>
            <a:ext cx="5387658" cy="3885286"/>
          </a:xfrm>
          <a:prstGeom prst="rect">
            <a:avLst/>
          </a:prstGeom>
        </p:spPr>
        <p:txBody>
          <a:bodyPr vert="horz" lIns="91345" tIns="45671" rIns="91345" bIns="456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334"/>
            <a:ext cx="2918249" cy="494982"/>
          </a:xfrm>
          <a:prstGeom prst="rect">
            <a:avLst/>
          </a:prstGeom>
        </p:spPr>
        <p:txBody>
          <a:bodyPr vert="horz" lIns="91345" tIns="45671" rIns="91345" bIns="456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930" y="9371334"/>
            <a:ext cx="2918249" cy="494982"/>
          </a:xfrm>
          <a:prstGeom prst="rect">
            <a:avLst/>
          </a:prstGeom>
        </p:spPr>
        <p:txBody>
          <a:bodyPr vert="horz" lIns="91345" tIns="45671" rIns="91345" bIns="45671" rtlCol="0" anchor="b"/>
          <a:lstStyle>
            <a:lvl1pPr algn="r">
              <a:defRPr sz="1200"/>
            </a:lvl1pPr>
          </a:lstStyle>
          <a:p>
            <a:fld id="{9826EA7C-F917-4DE8-9893-5F68C6BB21E9}" type="slidenum">
              <a:rPr kumimoji="1" lang="ja-JP" altLang="en-US" smtClean="0"/>
              <a:t>‹#›</a:t>
            </a:fld>
            <a:endParaRPr kumimoji="1" lang="ja-JP" altLang="en-US"/>
          </a:p>
        </p:txBody>
      </p:sp>
    </p:spTree>
    <p:extLst>
      <p:ext uri="{BB962C8B-B14F-4D97-AF65-F5344CB8AC3E}">
        <p14:creationId xmlns:p14="http://schemas.microsoft.com/office/powerpoint/2010/main" val="19948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本授業で用いる教材</a:t>
            </a:r>
            <a:r>
              <a:rPr kumimoji="1" lang="en-US" altLang="ja-JP" dirty="0"/>
              <a:t>『</a:t>
            </a:r>
            <a:r>
              <a:rPr kumimoji="1" lang="ja-JP" altLang="en-US" dirty="0"/>
              <a:t>ハロー・タックス</a:t>
            </a:r>
            <a:r>
              <a:rPr kumimoji="1" lang="en-US" altLang="ja-JP" dirty="0"/>
              <a:t>』</a:t>
            </a:r>
            <a:r>
              <a:rPr kumimoji="1" lang="ja-JP" altLang="en-US" dirty="0"/>
              <a:t>とは、名古屋国税庁が作成した、次の教材を示している。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kern="1200" dirty="0">
                <a:solidFill>
                  <a:schemeClr val="tx1"/>
                </a:solidFill>
                <a:effectLst/>
                <a:latin typeface="+mn-lt"/>
                <a:ea typeface="+mn-ea"/>
                <a:cs typeface="+mn-cs"/>
              </a:rPr>
              <a:t>中学生用「ハロー・タックス」（平成</a:t>
            </a:r>
            <a:r>
              <a:rPr kumimoji="1" lang="en-US" altLang="ja-JP" sz="1200" b="1" i="0" kern="1200" dirty="0">
                <a:solidFill>
                  <a:schemeClr val="tx1"/>
                </a:solidFill>
                <a:effectLst/>
                <a:latin typeface="+mn-lt"/>
                <a:ea typeface="+mn-ea"/>
                <a:cs typeface="+mn-cs"/>
              </a:rPr>
              <a:t>30</a:t>
            </a:r>
            <a:r>
              <a:rPr kumimoji="1" lang="ja-JP" altLang="en-US" sz="1200" b="1" i="0" kern="1200" dirty="0">
                <a:solidFill>
                  <a:schemeClr val="tx1"/>
                </a:solidFill>
                <a:effectLst/>
                <a:latin typeface="+mn-lt"/>
                <a:ea typeface="+mn-ea"/>
                <a:cs typeface="+mn-cs"/>
              </a:rPr>
              <a:t>年度版）</a:t>
            </a:r>
          </a:p>
          <a:p>
            <a:r>
              <a:rPr kumimoji="1" lang="en-US" altLang="ja-JP" dirty="0"/>
              <a:t>https://www.nta.go.jp/about/organization/nagoya/education/kyozai02/index.htm</a:t>
            </a:r>
          </a:p>
          <a:p>
            <a:br>
              <a:rPr kumimoji="1" lang="en-US" altLang="ja-JP" dirty="0"/>
            </a:br>
            <a:r>
              <a:rPr kumimoji="1" lang="ja-JP" altLang="en-US" dirty="0"/>
              <a:t>事前の打合せに際しては、駐車場の使用許可・撮影許可のほか、テレビ・</a:t>
            </a:r>
            <a:r>
              <a:rPr kumimoji="1" lang="en-US" altLang="ja-JP" dirty="0"/>
              <a:t>HDMI</a:t>
            </a:r>
            <a:r>
              <a:rPr kumimoji="1" lang="ja-JP" altLang="en-US" dirty="0"/>
              <a:t>ケーブル・延長コード・座席表（指名のため）等の設備を確認する。</a:t>
            </a:r>
            <a:endParaRPr kumimoji="1" lang="en-US" altLang="ja-JP" dirty="0"/>
          </a:p>
          <a:p>
            <a:r>
              <a:rPr kumimoji="1" lang="ja-JP" altLang="en-US" dirty="0"/>
              <a:t>また、教材としてハロータックスの有無を確認するとともに、本資料の８頁をディスカッション用に印刷のうえ事前配布を依頼しておくことが好ましい。</a:t>
            </a:r>
            <a:endParaRPr kumimoji="1" lang="en-US" altLang="ja-JP" dirty="0"/>
          </a:p>
          <a:p>
            <a:r>
              <a:rPr kumimoji="1" lang="ja-JP" altLang="en-US" dirty="0"/>
              <a:t>さらに、担当教諭とグループ割りについて事前に打ち合わせておき、</a:t>
            </a:r>
            <a:br>
              <a:rPr kumimoji="1" lang="en-US" altLang="ja-JP" dirty="0"/>
            </a:br>
            <a:r>
              <a:rPr kumimoji="1" lang="ja-JP" altLang="en-US" dirty="0"/>
              <a:t>当日は、授業開始前に黒板に、グループ毎の記載スペースをつくっておく。</a:t>
            </a:r>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1</a:t>
            </a:fld>
            <a:endParaRPr kumimoji="1" lang="ja-JP" altLang="en-US" dirty="0"/>
          </a:p>
        </p:txBody>
      </p:sp>
    </p:spTree>
    <p:extLst>
      <p:ext uri="{BB962C8B-B14F-4D97-AF65-F5344CB8AC3E}">
        <p14:creationId xmlns:p14="http://schemas.microsoft.com/office/powerpoint/2010/main" val="277818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みなさん、こんにちは。</a:t>
            </a:r>
            <a:endParaRPr kumimoji="1" lang="en-US" altLang="ja-JP" dirty="0"/>
          </a:p>
          <a:p>
            <a:r>
              <a:rPr kumimoji="1" lang="ja-JP" altLang="en-US" dirty="0"/>
              <a:t>税理士の〇〇〇〇といいます。</a:t>
            </a:r>
            <a:endParaRPr kumimoji="1" lang="en-US" altLang="ja-JP" dirty="0"/>
          </a:p>
          <a:p>
            <a:r>
              <a:rPr kumimoji="1" lang="ja-JP" altLang="en-US" dirty="0"/>
              <a:t>今日は、〇〇先生に貴重な時間をもらいまして、授業をさせてもらいます。</a:t>
            </a:r>
            <a:endParaRPr kumimoji="1" lang="en-US" altLang="ja-JP" dirty="0"/>
          </a:p>
          <a:p>
            <a:r>
              <a:rPr kumimoji="1" lang="ja-JP" altLang="en-US" dirty="0"/>
              <a:t>次の世代を担うみなさんには、良い社会を築いていってもらいたいので、どのような税金の仕組みをつくっていくのがよいのか考えてもらう授業をしていきたいと思います。</a:t>
            </a:r>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2</a:t>
            </a:fld>
            <a:endParaRPr kumimoji="1" lang="ja-JP" altLang="en-US" dirty="0"/>
          </a:p>
        </p:txBody>
      </p:sp>
    </p:spTree>
    <p:extLst>
      <p:ext uri="{BB962C8B-B14F-4D97-AF65-F5344CB8AC3E}">
        <p14:creationId xmlns:p14="http://schemas.microsoft.com/office/powerpoint/2010/main" val="842090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そのまえに、簡単に自己紹介をさせていただきます。</a:t>
            </a:r>
            <a:endParaRPr kumimoji="1" lang="en-US" altLang="ja-JP" sz="1050" dirty="0"/>
          </a:p>
          <a:p>
            <a:r>
              <a:rPr lang="ja-JP" altLang="en-US" dirty="0"/>
              <a:t>（中学のある地域とのかかわりを中心に、自己紹介）</a:t>
            </a:r>
            <a:endParaRPr lang="en-US" altLang="ja-JP" dirty="0"/>
          </a:p>
          <a:p>
            <a:r>
              <a:rPr lang="ja-JP" altLang="en-US"/>
              <a:t>（税理士の場合には、税理士</a:t>
            </a:r>
            <a:r>
              <a:rPr lang="ja-JP" altLang="en-US" dirty="0"/>
              <a:t>の職業紹介も行う）</a:t>
            </a:r>
            <a:endParaRPr lang="en-US" altLang="ja-JP" dirty="0"/>
          </a:p>
          <a:p>
            <a:endParaRPr lang="en-US" altLang="ja-JP" dirty="0"/>
          </a:p>
          <a:p>
            <a:r>
              <a:rPr lang="ja-JP" altLang="en-US" dirty="0"/>
              <a:t>～開始から</a:t>
            </a:r>
            <a:r>
              <a:rPr lang="en-US" altLang="ja-JP" dirty="0"/>
              <a:t>5</a:t>
            </a:r>
            <a:r>
              <a:rPr lang="ja-JP" altLang="en-US" dirty="0"/>
              <a:t>分</a:t>
            </a:r>
            <a:endParaRPr lang="en-US" altLang="ja-JP" dirty="0"/>
          </a:p>
        </p:txBody>
      </p:sp>
      <p:sp>
        <p:nvSpPr>
          <p:cNvPr id="4" name="スライド番号プレースホルダー 3"/>
          <p:cNvSpPr>
            <a:spLocks noGrp="1"/>
          </p:cNvSpPr>
          <p:nvPr>
            <p:ph type="sldNum" sz="quarter" idx="10"/>
          </p:nvPr>
        </p:nvSpPr>
        <p:spPr/>
        <p:txBody>
          <a:bodyPr/>
          <a:lstStyle/>
          <a:p>
            <a:fld id="{9826EA7C-F917-4DE8-9893-5F68C6BB21E9}" type="slidenum">
              <a:rPr kumimoji="1" lang="ja-JP" altLang="en-US" smtClean="0"/>
              <a:t>3</a:t>
            </a:fld>
            <a:endParaRPr kumimoji="1" lang="ja-JP" altLang="en-US" dirty="0"/>
          </a:p>
        </p:txBody>
      </p:sp>
    </p:spTree>
    <p:extLst>
      <p:ext uri="{BB962C8B-B14F-4D97-AF65-F5344CB8AC3E}">
        <p14:creationId xmlns:p14="http://schemas.microsoft.com/office/powerpoint/2010/main" val="371650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そこで、今日の授業では、良い社会を築くための税金のルールを考えていきたいのですが、</a:t>
            </a:r>
            <a:endParaRPr kumimoji="1" lang="en-US" altLang="ja-JP" dirty="0"/>
          </a:p>
          <a:p>
            <a:r>
              <a:rPr kumimoji="1" lang="ja-JP" altLang="en-US" dirty="0"/>
              <a:t>いきなり、ゼロからルールを考えるといっても、無理ですから、</a:t>
            </a:r>
            <a:endParaRPr kumimoji="1" lang="en-US" altLang="ja-JP" dirty="0"/>
          </a:p>
          <a:p>
            <a:r>
              <a:rPr kumimoji="1" lang="ja-JP" altLang="en-US" dirty="0"/>
              <a:t>なぜ税金のルールを誰が決めるのか。</a:t>
            </a:r>
            <a:endParaRPr kumimoji="1" lang="en-US" altLang="ja-JP" dirty="0"/>
          </a:p>
          <a:p>
            <a:r>
              <a:rPr kumimoji="1" lang="ja-JP" altLang="en-US" dirty="0"/>
              <a:t>また税金の集め方にはどのようなものがあるのかをまず勉強していきたいと思います。</a:t>
            </a:r>
            <a:br>
              <a:rPr kumimoji="1" lang="en-US" altLang="ja-JP" dirty="0"/>
            </a:br>
            <a:endParaRPr kumimoji="1" lang="en-US" altLang="ja-JP"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4</a:t>
            </a:fld>
            <a:endParaRPr kumimoji="1" lang="ja-JP" altLang="en-US" dirty="0"/>
          </a:p>
        </p:txBody>
      </p:sp>
    </p:spTree>
    <p:extLst>
      <p:ext uri="{BB962C8B-B14F-4D97-AF65-F5344CB8AC3E}">
        <p14:creationId xmlns:p14="http://schemas.microsoft.com/office/powerpoint/2010/main" val="393303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では、さっそく、税のルールは誰が決めるかについて考えていきたいと思いますが、</a:t>
            </a:r>
            <a:endParaRPr kumimoji="1" lang="en-US" altLang="ja-JP" sz="1050" dirty="0"/>
          </a:p>
          <a:p>
            <a:r>
              <a:rPr kumimoji="1" lang="ja-JP" altLang="en-US" sz="1050" dirty="0"/>
              <a:t>まずはじめは、なぜ税金を納めなければならないのかについて考えていきたいと思います。</a:t>
            </a:r>
            <a:endParaRPr kumimoji="1" lang="en-US" altLang="ja-JP" sz="1050" dirty="0"/>
          </a:p>
          <a:p>
            <a:endParaRPr kumimoji="1" lang="en-US" altLang="ja-JP" sz="1050" dirty="0"/>
          </a:p>
          <a:p>
            <a:r>
              <a:rPr kumimoji="1" lang="ja-JP" altLang="en-US" sz="1050" dirty="0"/>
              <a:t>何人かに聞いてみたいと思います。</a:t>
            </a:r>
            <a:endParaRPr kumimoji="1" lang="en-US" altLang="ja-JP" sz="1050" dirty="0"/>
          </a:p>
          <a:p>
            <a:r>
              <a:rPr lang="ja-JP" altLang="en-US" sz="1050" dirty="0"/>
              <a:t>座席表から選ばせてもらいますね。</a:t>
            </a:r>
            <a:endParaRPr lang="en-US" altLang="ja-JP" sz="1050" dirty="0"/>
          </a:p>
          <a:p>
            <a:r>
              <a:rPr lang="ja-JP" altLang="en-US" sz="1050" dirty="0"/>
              <a:t>まずは〇〇さん。</a:t>
            </a:r>
            <a:endParaRPr lang="en-US" altLang="ja-JP" sz="1050" dirty="0"/>
          </a:p>
          <a:p>
            <a:r>
              <a:rPr kumimoji="1" lang="ja-JP" altLang="en-US" sz="1050" dirty="0"/>
              <a:t>次に〇〇くん。</a:t>
            </a:r>
            <a:endParaRPr kumimoji="1" lang="en-US" altLang="ja-JP" sz="1050" dirty="0"/>
          </a:p>
          <a:p>
            <a:endParaRPr kumimoji="1" lang="en-US" altLang="ja-JP" sz="1050" dirty="0"/>
          </a:p>
          <a:p>
            <a:r>
              <a:rPr kumimoji="1" lang="ja-JP" altLang="en-US" sz="1050" dirty="0"/>
              <a:t>ありがとうございました。</a:t>
            </a:r>
            <a:endParaRPr kumimoji="1" lang="en-US" altLang="ja-JP" sz="1050" dirty="0"/>
          </a:p>
          <a:p>
            <a:r>
              <a:rPr kumimoji="1" lang="ja-JP" altLang="en-US" sz="1050" dirty="0"/>
              <a:t>じつは、いろいろな意見がありますが、ハロータックスの１頁を見てください。</a:t>
            </a:r>
            <a:endParaRPr kumimoji="1" lang="en-US" altLang="ja-JP" sz="1050" dirty="0"/>
          </a:p>
          <a:p>
            <a:r>
              <a:rPr kumimoji="1" lang="ja-JP" altLang="en-US" sz="1050" dirty="0"/>
              <a:t>一般的には、国や地方公共団体が、道路、上下水道の整備を行ったり、教育・警察・消防・医療・介護などのサービスを提供するために必要だからと考えられています。</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いわば、会費という言い方もされていますが、</a:t>
            </a:r>
            <a:endParaRPr kumimoji="1" lang="en-US" altLang="ja-JP" sz="1050" dirty="0"/>
          </a:p>
          <a:p>
            <a:r>
              <a:rPr kumimoji="1" lang="ja-JP" altLang="en-US" sz="1050" dirty="0"/>
              <a:t>わたしたちの生活に密接にかかわっていることがわりますね。</a:t>
            </a:r>
            <a:endParaRPr kumimoji="1" lang="en-US" altLang="ja-JP" sz="1050" dirty="0"/>
          </a:p>
          <a:p>
            <a:endParaRPr kumimoji="1" lang="en-US" altLang="ja-JP" sz="1050" dirty="0"/>
          </a:p>
          <a:p>
            <a:r>
              <a:rPr kumimoji="1" lang="ja-JP" altLang="en-US" sz="1050" dirty="0"/>
              <a:t>ところで、会費といっても、税金には、普通の会費と違うところがあります。</a:t>
            </a:r>
            <a:endParaRPr kumimoji="1" lang="en-US" altLang="ja-JP" sz="1050" dirty="0"/>
          </a:p>
          <a:p>
            <a:r>
              <a:rPr kumimoji="1" lang="ja-JP" altLang="en-US" sz="1050" dirty="0"/>
              <a:t>スポーツクラブだったら会費が高いからといってやめられますが、国民は簡単にやめられるものではありません。</a:t>
            </a:r>
            <a:endParaRPr kumimoji="1" lang="en-US" altLang="ja-JP" sz="1050" dirty="0"/>
          </a:p>
          <a:p>
            <a:r>
              <a:rPr kumimoji="1" lang="ja-JP" altLang="en-US" sz="1050" dirty="0"/>
              <a:t>そんな中、無制約に会費を課されても国民は困ります。</a:t>
            </a:r>
            <a:endParaRPr kumimoji="1" lang="en-US" altLang="ja-JP" sz="1050" dirty="0"/>
          </a:p>
          <a:p>
            <a:r>
              <a:rPr kumimoji="1" lang="ja-JP" altLang="en-US" sz="1050" dirty="0"/>
              <a:t>すなわち、義務の程度を明確にしておく必要があります。</a:t>
            </a:r>
            <a:endParaRPr kumimoji="1" lang="en-US" altLang="ja-JP" sz="1050" dirty="0"/>
          </a:p>
          <a:p>
            <a:r>
              <a:rPr kumimoji="1" lang="ja-JP" altLang="en-US" sz="1050" dirty="0"/>
              <a:t>そこで、日本では、公共の福祉のためにルールを決めて、その範囲内で、税金を納めることにしました。</a:t>
            </a:r>
            <a:endParaRPr kumimoji="1" lang="en-US" altLang="ja-JP" sz="105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5</a:t>
            </a:fld>
            <a:endParaRPr kumimoji="1" lang="ja-JP" altLang="en-US" dirty="0"/>
          </a:p>
        </p:txBody>
      </p:sp>
    </p:spTree>
    <p:extLst>
      <p:ext uri="{BB962C8B-B14F-4D97-AF65-F5344CB8AC3E}">
        <p14:creationId xmlns:p14="http://schemas.microsoft.com/office/powerpoint/2010/main" val="284247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それが、日本国憲法の権利及び義務の規定です。</a:t>
            </a:r>
            <a:endParaRPr kumimoji="1" lang="en-US" altLang="ja-JP" sz="1050" dirty="0"/>
          </a:p>
          <a:p>
            <a:endParaRPr kumimoji="1" lang="en-US" altLang="ja-JP" sz="1050" dirty="0"/>
          </a:p>
          <a:p>
            <a:r>
              <a:rPr kumimoji="1" lang="ja-JP" altLang="en-US" sz="1050" dirty="0"/>
              <a:t>では、何人かに読んでみてもらいたいと思います。</a:t>
            </a:r>
            <a:endParaRPr kumimoji="1" lang="en-US" altLang="ja-JP" sz="1050" dirty="0"/>
          </a:p>
          <a:p>
            <a:r>
              <a:rPr kumimoji="1" lang="ja-JP" altLang="en-US" sz="1050" dirty="0"/>
              <a:t>教科書の巻末に日本国憲法がのっていると聞いています。</a:t>
            </a:r>
            <a:endParaRPr kumimoji="1" lang="en-US" altLang="ja-JP" sz="1050" dirty="0"/>
          </a:p>
          <a:p>
            <a:r>
              <a:rPr kumimoji="1" lang="ja-JP" altLang="en-US" sz="1050" dirty="0"/>
              <a:t>開いて条文を読み上げてもらおうと思います。</a:t>
            </a:r>
            <a:endParaRPr kumimoji="1" lang="en-US" altLang="ja-JP" sz="1050" dirty="0"/>
          </a:p>
          <a:p>
            <a:r>
              <a:rPr lang="ja-JP" altLang="en-US" sz="1050" dirty="0"/>
              <a:t>では、まず２９条を〇〇くん読んでもらっていいですか。</a:t>
            </a:r>
            <a:endParaRPr lang="en-US" altLang="ja-JP" sz="1050" dirty="0"/>
          </a:p>
          <a:p>
            <a:r>
              <a:rPr kumimoji="1" lang="ja-JP" altLang="en-US" sz="1050" dirty="0"/>
              <a:t>つぎに３０条を〇〇さん読んでもらっていいですか。</a:t>
            </a:r>
            <a:endParaRPr kumimoji="1" lang="en-US" altLang="ja-JP" sz="1050" dirty="0"/>
          </a:p>
          <a:p>
            <a:endParaRPr kumimoji="1" lang="en-US" altLang="ja-JP" sz="1050" dirty="0"/>
          </a:p>
          <a:p>
            <a:r>
              <a:rPr kumimoji="1" lang="ja-JP" altLang="en-US" sz="1050" dirty="0"/>
              <a:t>ありがとうございました。</a:t>
            </a:r>
            <a:endParaRPr kumimoji="1" lang="en-US" altLang="ja-JP" sz="1050" dirty="0"/>
          </a:p>
          <a:p>
            <a:endParaRPr kumimoji="1" lang="en-US" altLang="ja-JP" sz="1050" dirty="0"/>
          </a:p>
          <a:p>
            <a:r>
              <a:rPr kumimoji="1" lang="ja-JP" altLang="en-US" sz="1050" dirty="0"/>
              <a:t>まず、</a:t>
            </a:r>
            <a:r>
              <a:rPr kumimoji="1" lang="en-US" altLang="ja-JP" sz="1050" dirty="0"/>
              <a:t>29</a:t>
            </a:r>
            <a:r>
              <a:rPr kumimoji="1" lang="ja-JP" altLang="en-US" sz="1050" dirty="0"/>
              <a:t>条で財産権について公共の福祉の制限を受けることを定めました。</a:t>
            </a:r>
            <a:endParaRPr kumimoji="1" lang="en-US" altLang="ja-JP" sz="1050" dirty="0"/>
          </a:p>
          <a:p>
            <a:r>
              <a:rPr kumimoji="1" lang="ja-JP" altLang="en-US" sz="1050" dirty="0"/>
              <a:t>すなわち、稼いだお金は自分のものですよ。基本的に、国はそのお金を取ってはいけないですよと定めつつ、公共の福祉のために法律で制限できるとしたわけです。</a:t>
            </a:r>
            <a:endParaRPr kumimoji="1" lang="en-US" altLang="ja-JP" sz="1050" dirty="0"/>
          </a:p>
          <a:p>
            <a:r>
              <a:rPr kumimoji="1" lang="ja-JP" altLang="en-US" sz="1050" dirty="0"/>
              <a:t>同様に公共の福祉のために、</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30</a:t>
            </a:r>
            <a:r>
              <a:rPr kumimoji="1" lang="ja-JP" altLang="en-US" sz="1050" dirty="0"/>
              <a:t>条では、国会が決めた法律にしたがって、国民は税金を納めなければならないと定めました。</a:t>
            </a:r>
            <a:endParaRPr kumimoji="1" lang="en-US" altLang="ja-JP" sz="1050" dirty="0"/>
          </a:p>
          <a:p>
            <a:endParaRPr kumimoji="1" lang="en-US" altLang="ja-JP" sz="1050" dirty="0"/>
          </a:p>
          <a:p>
            <a:r>
              <a:rPr kumimoji="1" lang="ja-JP" altLang="en-US" sz="1050" dirty="0"/>
              <a:t>ここで重要なことは、</a:t>
            </a:r>
            <a:endParaRPr kumimoji="1" lang="en-US" altLang="ja-JP" sz="1050" dirty="0"/>
          </a:p>
          <a:p>
            <a:r>
              <a:rPr kumimoji="1" lang="ja-JP" altLang="en-US" sz="1050" dirty="0"/>
              <a:t>公共の福祉のためとはいえ、国民に大きく影響をあたえることなので、どのように税金を納めるかは、議員を通じて、国民自身が決めていこうということです。</a:t>
            </a:r>
            <a:endParaRPr kumimoji="1" lang="en-US" altLang="ja-JP" sz="1050" dirty="0"/>
          </a:p>
          <a:p>
            <a:endParaRPr kumimoji="1" lang="en-US" altLang="ja-JP" sz="1050" dirty="0"/>
          </a:p>
          <a:p>
            <a:r>
              <a:rPr kumimoji="1" lang="ja-JP" altLang="en-US" sz="1050" dirty="0"/>
              <a:t>そこで、今日は、税金を納めるルールをみなさん自身に考えてほしいと思います。</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～開始から１０分</a:t>
            </a:r>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6</a:t>
            </a:fld>
            <a:endParaRPr kumimoji="1" lang="ja-JP" altLang="en-US" dirty="0"/>
          </a:p>
        </p:txBody>
      </p:sp>
    </p:spTree>
    <p:extLst>
      <p:ext uri="{BB962C8B-B14F-4D97-AF65-F5344CB8AC3E}">
        <p14:creationId xmlns:p14="http://schemas.microsoft.com/office/powerpoint/2010/main" val="2693270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a:t>そのために、現在の税金の色々な仕組みをもう少し勉強していきたいと思います。</a:t>
            </a:r>
            <a:endParaRPr kumimoji="1" lang="en-US" altLang="ja-JP" sz="1050" dirty="0"/>
          </a:p>
          <a:p>
            <a:endParaRPr kumimoji="1" lang="en-US" altLang="ja-JP" sz="1050" dirty="0"/>
          </a:p>
          <a:p>
            <a:r>
              <a:rPr kumimoji="1" lang="ja-JP" altLang="en-US" sz="1050" dirty="0"/>
              <a:t>まずは、累進課税制度を知りましょう。</a:t>
            </a:r>
            <a:r>
              <a:rPr lang="en-US" altLang="ja-JP" sz="1050" dirty="0"/>
              <a:t>『</a:t>
            </a:r>
            <a:r>
              <a:rPr lang="ja-JP" altLang="en-US" sz="1050" dirty="0"/>
              <a:t>ハロー・タックス</a:t>
            </a:r>
            <a:r>
              <a:rPr lang="en-US" altLang="ja-JP" sz="1050" dirty="0"/>
              <a:t>』</a:t>
            </a:r>
            <a:r>
              <a:rPr lang="ja-JP" altLang="en-US" sz="1050" dirty="0"/>
              <a:t>３頁をみてください。</a:t>
            </a:r>
            <a:endParaRPr lang="en-US" altLang="ja-JP" sz="1050" dirty="0"/>
          </a:p>
          <a:p>
            <a:r>
              <a:rPr kumimoji="1" lang="ja-JP" altLang="en-US" sz="1050" dirty="0"/>
              <a:t>〇〇さん、所得税を説明している囲み記事の本文三行を、読んでもらっていいですか。</a:t>
            </a:r>
            <a:endParaRPr kumimoji="1" lang="en-US" altLang="ja-JP" sz="1050" dirty="0"/>
          </a:p>
          <a:p>
            <a:r>
              <a:rPr kumimoji="1" lang="ja-JP" altLang="en-US" sz="1050" dirty="0"/>
              <a:t>ありがとうございました。</a:t>
            </a:r>
            <a:endParaRPr kumimoji="1" lang="en-US" altLang="ja-JP" sz="1050" dirty="0"/>
          </a:p>
          <a:p>
            <a:r>
              <a:rPr kumimoji="1" lang="ja-JP" altLang="en-US" sz="1050" dirty="0"/>
              <a:t>では、所得金額が２００万円の場合、最高何％の税率が課されていますか。</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そうですね。１０％ですね。</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それでは、所得金額が４００万円の場合、最高何％の税率が課されていますか。</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そうですね。２０％ですね。</a:t>
            </a:r>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経済力のある人により大きな負担を求める、いわば、所得の開きを縮める仕組みですね。</a:t>
            </a:r>
            <a:endParaRPr kumimoji="1" lang="en-US" altLang="ja-JP" sz="1050" dirty="0"/>
          </a:p>
          <a:p>
            <a:endParaRPr kumimoji="1" lang="en-US" altLang="ja-JP" sz="1050" dirty="0"/>
          </a:p>
          <a:p>
            <a:r>
              <a:rPr kumimoji="1" lang="ja-JP" altLang="en-US" sz="1050" dirty="0"/>
              <a:t>ところで、税金は、社会資本整備や公共サービスの提供のためといいましたが、</a:t>
            </a:r>
            <a:endParaRPr kumimoji="1" lang="en-US" altLang="ja-JP" sz="1050" dirty="0"/>
          </a:p>
          <a:p>
            <a:r>
              <a:rPr kumimoji="1" lang="ja-JP" altLang="en-US" sz="1050" dirty="0"/>
              <a:t>現在日本では、それに必要なお金が、税金として集めているお金では足りず、世界中から借金しています。その残高はどれくらい大きいのでしょうか。５頁みてください。</a:t>
            </a:r>
            <a:br>
              <a:rPr kumimoji="1" lang="en-US" altLang="ja-JP" sz="1050" dirty="0"/>
            </a:br>
            <a:r>
              <a:rPr kumimoji="1" lang="ja-JP" altLang="en-US" sz="1050" dirty="0"/>
              <a:t>〇〇さん、いくらでしょうか。</a:t>
            </a:r>
            <a:endParaRPr kumimoji="1" lang="en-US" altLang="ja-JP" sz="1050" dirty="0"/>
          </a:p>
          <a:p>
            <a:r>
              <a:rPr kumimoji="1" lang="ja-JP" altLang="en-US" sz="1050" dirty="0"/>
              <a:t>ありがとうございます。これを国民の人口で割ると、</a:t>
            </a:r>
            <a:r>
              <a:rPr kumimoji="1" lang="en-US" altLang="ja-JP" sz="1050" dirty="0"/>
              <a:t>1</a:t>
            </a:r>
            <a:r>
              <a:rPr kumimoji="1" lang="ja-JP" altLang="en-US" sz="1050" dirty="0"/>
              <a:t>人あたり７００万円になります。</a:t>
            </a:r>
            <a:endParaRPr kumimoji="1" lang="en-US" altLang="ja-JP" sz="1050" dirty="0"/>
          </a:p>
          <a:p>
            <a:endParaRPr kumimoji="1" lang="en-US" altLang="ja-JP" sz="1050" dirty="0"/>
          </a:p>
          <a:p>
            <a:r>
              <a:rPr kumimoji="1" lang="ja-JP" altLang="en-US" sz="1050" dirty="0"/>
              <a:t>この借金をどうしていったらよいでしょうか。</a:t>
            </a:r>
            <a:endParaRPr kumimoji="1" lang="en-US" altLang="ja-JP" sz="1050" dirty="0"/>
          </a:p>
          <a:p>
            <a:r>
              <a:rPr kumimoji="1" lang="ja-JP" altLang="en-US" sz="1050" dirty="0"/>
              <a:t>そこで、現在の国民の税金の負担率を調べてみましょう。８頁を見てください。</a:t>
            </a:r>
            <a:endParaRPr kumimoji="1" lang="en-US" altLang="ja-JP" sz="1050" dirty="0"/>
          </a:p>
          <a:p>
            <a:r>
              <a:rPr kumimoji="1" lang="ja-JP" altLang="en-US" sz="1050" dirty="0"/>
              <a:t>国民の儲けに対する税金の割合を租税負担率といいます。</a:t>
            </a:r>
            <a:endParaRPr kumimoji="1" lang="en-US" altLang="ja-JP" sz="1050" dirty="0"/>
          </a:p>
          <a:p>
            <a:r>
              <a:rPr kumimoji="1" lang="ja-JP" altLang="en-US" sz="1050" dirty="0"/>
              <a:t>さて、日本はいくらでしょうか。〇〇さん</a:t>
            </a:r>
            <a:endParaRPr kumimoji="1" lang="en-US" altLang="ja-JP" sz="1050" dirty="0"/>
          </a:p>
          <a:p>
            <a:r>
              <a:rPr kumimoji="1" lang="ja-JP" altLang="en-US" sz="1050" dirty="0"/>
              <a:t>ありがとうございます。</a:t>
            </a:r>
            <a:endParaRPr kumimoji="1" lang="en-US" altLang="ja-JP" sz="1050" dirty="0"/>
          </a:p>
          <a:p>
            <a:r>
              <a:rPr kumimoji="1" lang="ja-JP" altLang="en-US" sz="1050" dirty="0"/>
              <a:t>では、アメリカは何％でしょうか。〇〇さん</a:t>
            </a:r>
            <a:endParaRPr kumimoji="1" lang="en-US" altLang="ja-JP" sz="1050" dirty="0"/>
          </a:p>
          <a:p>
            <a:r>
              <a:rPr kumimoji="1" lang="ja-JP" altLang="en-US" sz="1050" dirty="0"/>
              <a:t>ありがとうございます。日本と同程度といえますね。</a:t>
            </a:r>
            <a:endParaRPr kumimoji="1" lang="en-US" altLang="ja-JP" sz="1050" dirty="0"/>
          </a:p>
          <a:p>
            <a:r>
              <a:rPr kumimoji="1" lang="ja-JP" altLang="en-US" sz="1050" dirty="0"/>
              <a:t>では、スウェーデンは何％でしょうか。</a:t>
            </a:r>
            <a:endParaRPr kumimoji="1" lang="en-US" altLang="ja-JP" sz="1050" dirty="0"/>
          </a:p>
          <a:p>
            <a:r>
              <a:rPr kumimoji="1" lang="ja-JP" altLang="en-US" sz="1050" dirty="0"/>
              <a:t>ありがとうございます。日本より高いですね。</a:t>
            </a:r>
            <a:endParaRPr kumimoji="1" lang="en-US" altLang="ja-JP" sz="1050" dirty="0"/>
          </a:p>
          <a:p>
            <a:endParaRPr kumimoji="1" lang="en-US" altLang="ja-JP" sz="105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では、</a:t>
            </a:r>
            <a:br>
              <a:rPr kumimoji="1" lang="en-US" altLang="ja-JP" sz="1050" dirty="0"/>
            </a:br>
            <a:r>
              <a:rPr kumimoji="1" lang="ja-JP" altLang="en-US" sz="1050" dirty="0"/>
              <a:t>一般的に、アメリカなど、低福祉・低負担の国はなんというでしょうか。</a:t>
            </a:r>
            <a:br>
              <a:rPr kumimoji="1" lang="en-US" altLang="ja-JP" sz="1050" dirty="0"/>
            </a:br>
            <a:r>
              <a:rPr kumimoji="1" lang="ja-JP" altLang="en-US" sz="1050" dirty="0"/>
              <a:t>ヒントは９頁にあります。</a:t>
            </a:r>
            <a:endParaRPr kumimoji="1" lang="en-US" altLang="ja-JP" sz="1050" dirty="0"/>
          </a:p>
          <a:p>
            <a:r>
              <a:rPr kumimoji="1" lang="ja-JP" altLang="en-US" sz="1050" dirty="0"/>
              <a:t>〇〇さん</a:t>
            </a:r>
            <a:br>
              <a:rPr kumimoji="1" lang="en-US" altLang="ja-JP" sz="1050" dirty="0"/>
            </a:br>
            <a:r>
              <a:rPr kumimoji="1" lang="ja-JP" altLang="en-US" sz="1050" dirty="0"/>
              <a:t>そうですね。小さな政府</a:t>
            </a:r>
            <a:endParaRPr kumimoji="1" lang="en-US" altLang="ja-JP" sz="1050" dirty="0"/>
          </a:p>
          <a:p>
            <a:r>
              <a:rPr kumimoji="1" lang="ja-JP" altLang="en-US" sz="1050" dirty="0"/>
              <a:t>反対に、スウェーデンなど高福祉・高負担の国を、なんというでしょうか。</a:t>
            </a:r>
            <a:endParaRPr kumimoji="1" lang="en-US" altLang="ja-JP" sz="1050" dirty="0"/>
          </a:p>
          <a:p>
            <a:r>
              <a:rPr kumimoji="1" lang="ja-JP" altLang="en-US" sz="1050" dirty="0"/>
              <a:t>〇〇さん、</a:t>
            </a:r>
            <a:br>
              <a:rPr kumimoji="1" lang="en-US" altLang="ja-JP" sz="1050" dirty="0"/>
            </a:br>
            <a:r>
              <a:rPr kumimoji="1" lang="ja-JP" altLang="en-US" sz="1050" dirty="0"/>
              <a:t>そうですね。大きな政府</a:t>
            </a:r>
            <a:endParaRPr kumimoji="1" lang="en-US" altLang="ja-JP" sz="1050" dirty="0"/>
          </a:p>
          <a:p>
            <a:r>
              <a:rPr kumimoji="1" lang="ja-JP" altLang="en-US" sz="1050" dirty="0"/>
              <a:t>ありがとうございます。</a:t>
            </a:r>
            <a:br>
              <a:rPr kumimoji="1" lang="en-US" altLang="ja-JP" sz="1050" dirty="0"/>
            </a:br>
            <a:endParaRPr kumimoji="1" lang="en-US" altLang="ja-JP" sz="1050" dirty="0"/>
          </a:p>
          <a:p>
            <a:r>
              <a:rPr kumimoji="1" lang="ja-JP" altLang="en-US" sz="1050" dirty="0"/>
              <a:t>ディスカッションでは、国の借金をどうするか、大きな政府をつくっていくか、小さな政府にしていくのかも踏まえて、税率を考えていってくださいね。</a:t>
            </a:r>
            <a:endParaRPr kumimoji="1" lang="en-US" altLang="ja-JP" sz="1050" dirty="0"/>
          </a:p>
          <a:p>
            <a:endParaRPr kumimoji="1" lang="en-US" altLang="ja-JP" sz="1050" dirty="0"/>
          </a:p>
          <a:p>
            <a:r>
              <a:rPr kumimoji="1" lang="ja-JP" altLang="en-US" sz="1050" dirty="0"/>
              <a:t>ディスカッションの前に重要な点をもうひとつだけ考えておきましょう。</a:t>
            </a:r>
            <a:endParaRPr kumimoji="1" lang="en-US" altLang="ja-JP" sz="1050" dirty="0"/>
          </a:p>
          <a:p>
            <a:r>
              <a:rPr kumimoji="1" lang="ja-JP" altLang="en-US" sz="1050" dirty="0"/>
              <a:t>公平の原則です。</a:t>
            </a:r>
            <a:endParaRPr kumimoji="1" lang="en-US" altLang="ja-JP" sz="1050" dirty="0"/>
          </a:p>
          <a:p>
            <a:r>
              <a:rPr kumimoji="1" lang="ja-JP" altLang="en-US" sz="1050" dirty="0"/>
              <a:t>〇〇くん読んでもらっていいですか。</a:t>
            </a:r>
            <a:endParaRPr kumimoji="1" lang="en-US" altLang="ja-JP" sz="1050" dirty="0"/>
          </a:p>
          <a:p>
            <a:r>
              <a:rPr kumimoji="1" lang="ja-JP" altLang="en-US" sz="1050" dirty="0"/>
              <a:t>ありがとうございます。</a:t>
            </a:r>
            <a:endParaRPr kumimoji="1" lang="en-US" altLang="ja-JP" sz="1050" dirty="0"/>
          </a:p>
          <a:p>
            <a:r>
              <a:rPr kumimoji="1" lang="ja-JP" altLang="en-US" sz="1050" dirty="0"/>
              <a:t>垂直的公平のための仕組みとして、たとえばどんなものがあるかわかりますか。</a:t>
            </a:r>
            <a:endParaRPr kumimoji="1" lang="en-US" altLang="ja-JP" sz="1050" dirty="0"/>
          </a:p>
          <a:p>
            <a:r>
              <a:rPr kumimoji="1" lang="ja-JP" altLang="en-US" sz="1050" dirty="0"/>
              <a:t>そうですね。累進課税制度ですね。</a:t>
            </a:r>
            <a:endParaRPr kumimoji="1" lang="en-US" altLang="ja-JP" sz="1050" dirty="0"/>
          </a:p>
          <a:p>
            <a:r>
              <a:rPr kumimoji="1" lang="ja-JP" altLang="en-US" sz="1050" dirty="0"/>
              <a:t>ディスカッションでは、どのようは集め方が公平なのかを考えていってくださいね。</a:t>
            </a:r>
            <a:endParaRPr kumimoji="1" lang="en-US" altLang="ja-JP" sz="1050" dirty="0"/>
          </a:p>
          <a:p>
            <a:r>
              <a:rPr kumimoji="1" lang="ja-JP" altLang="en-US" sz="1050" dirty="0"/>
              <a:t>～開始</a:t>
            </a:r>
            <a:r>
              <a:rPr kumimoji="1" lang="en-US" altLang="ja-JP" sz="1050" dirty="0"/>
              <a:t>25</a:t>
            </a:r>
            <a:r>
              <a:rPr kumimoji="1" lang="ja-JP" altLang="en-US" sz="1050" dirty="0"/>
              <a:t>分</a:t>
            </a:r>
            <a:endParaRPr kumimoji="1" lang="en-US" altLang="ja-JP" sz="105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7</a:t>
            </a:fld>
            <a:endParaRPr kumimoji="1" lang="ja-JP" altLang="en-US" dirty="0"/>
          </a:p>
        </p:txBody>
      </p:sp>
    </p:spTree>
    <p:extLst>
      <p:ext uri="{BB962C8B-B14F-4D97-AF65-F5344CB8AC3E}">
        <p14:creationId xmlns:p14="http://schemas.microsoft.com/office/powerpoint/2010/main" val="2615028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00" dirty="0"/>
              <a:t>では、</a:t>
            </a:r>
            <a:r>
              <a:rPr kumimoji="1" lang="en-US" altLang="ja-JP" sz="1000" dirty="0"/>
              <a:t>6</a:t>
            </a:r>
            <a:r>
              <a:rPr kumimoji="1" lang="ja-JP" altLang="en-US" sz="1000" dirty="0"/>
              <a:t>人くらいの班をつくってください。</a:t>
            </a:r>
            <a:endParaRPr kumimoji="1" lang="en-US" altLang="ja-JP" sz="1000" dirty="0"/>
          </a:p>
          <a:p>
            <a:r>
              <a:rPr kumimoji="1" lang="ja-JP" altLang="en-US" sz="1000" dirty="0"/>
              <a:t>ここに記載された</a:t>
            </a:r>
            <a:r>
              <a:rPr kumimoji="1" lang="en-US" altLang="ja-JP" sz="1000" dirty="0"/>
              <a:t>A</a:t>
            </a:r>
            <a:r>
              <a:rPr kumimoji="1" lang="ja-JP" altLang="en-US" sz="1000" dirty="0" err="1"/>
              <a:t>さん</a:t>
            </a:r>
            <a:r>
              <a:rPr kumimoji="1" lang="ja-JP" altLang="en-US" sz="1000" dirty="0"/>
              <a:t>から</a:t>
            </a:r>
            <a:r>
              <a:rPr kumimoji="1" lang="en-US" altLang="ja-JP" sz="1000" dirty="0"/>
              <a:t>C</a:t>
            </a:r>
            <a:r>
              <a:rPr kumimoji="1" lang="ja-JP" altLang="en-US" sz="1000" dirty="0" err="1"/>
              <a:t>さん</a:t>
            </a:r>
            <a:r>
              <a:rPr kumimoji="1" lang="ja-JP" altLang="en-US" sz="1000" dirty="0"/>
              <a:t>からどのように税金を集めるか考えてください。</a:t>
            </a:r>
            <a:endParaRPr kumimoji="1" lang="en-US" altLang="ja-JP" sz="1000" dirty="0"/>
          </a:p>
          <a:p>
            <a:r>
              <a:rPr kumimoji="1" lang="ja-JP" altLang="en-US" sz="1000" dirty="0"/>
              <a:t>具体的には、大きな政府を目指すのか、小さな政府を目指すのか、それによって平均的な税率が変わりますね。</a:t>
            </a:r>
            <a:endParaRPr kumimoji="1" lang="en-US" altLang="ja-JP" sz="1000" dirty="0"/>
          </a:p>
          <a:p>
            <a:r>
              <a:rPr kumimoji="1" lang="ja-JP" altLang="en-US" sz="1000" dirty="0"/>
              <a:t>また、公平の原則の観点で累進課税制度を採用するかでもかわります。</a:t>
            </a:r>
            <a:endParaRPr kumimoji="1" lang="en-US" altLang="ja-JP" sz="1000" dirty="0"/>
          </a:p>
          <a:p>
            <a:endParaRPr kumimoji="1" lang="en-US" altLang="ja-JP" sz="1000" dirty="0"/>
          </a:p>
          <a:p>
            <a:r>
              <a:rPr kumimoji="1" lang="ja-JP" altLang="en-US" sz="1000" dirty="0"/>
              <a:t>そして、②の答えを黒板に書いてください。</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また、どうしてその数字になったのかも聞きますので、こたえられるようにしてくださいね。</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なお、もうけたお金を書いていますが、もうけた以外の要素も自由に仮定を置いてもらってもいいです。</a:t>
            </a:r>
            <a:endParaRPr kumimoji="1" lang="en-US" altLang="ja-JP" sz="1000" dirty="0"/>
          </a:p>
          <a:p>
            <a:endParaRPr kumimoji="1" lang="en-US" altLang="ja-JP" sz="1000" dirty="0"/>
          </a:p>
          <a:p>
            <a:r>
              <a:rPr kumimoji="1" lang="ja-JP" altLang="en-US" sz="1000" dirty="0"/>
              <a:t>時間は</a:t>
            </a:r>
            <a:r>
              <a:rPr kumimoji="1" lang="en-US" altLang="ja-JP" sz="1000" dirty="0"/>
              <a:t>10</a:t>
            </a:r>
            <a:r>
              <a:rPr kumimoji="1" lang="ja-JP" altLang="en-US" sz="1000" dirty="0"/>
              <a:t>分です。では初めてください。</a:t>
            </a:r>
            <a:endParaRPr kumimoji="1" lang="en-US" altLang="ja-JP" sz="1000" dirty="0"/>
          </a:p>
          <a:p>
            <a:r>
              <a:rPr kumimoji="1" lang="ja-JP" altLang="en-US" sz="1000" dirty="0"/>
              <a:t>開始後</a:t>
            </a:r>
            <a:r>
              <a:rPr kumimoji="1" lang="en-US" altLang="ja-JP" sz="1000" dirty="0"/>
              <a:t>35</a:t>
            </a:r>
            <a:r>
              <a:rPr kumimoji="1" lang="ja-JP" altLang="en-US" sz="1000" dirty="0"/>
              <a:t>分～</a:t>
            </a:r>
            <a:endParaRPr kumimoji="1" lang="en-US" altLang="ja-JP" sz="1000" dirty="0"/>
          </a:p>
          <a:p>
            <a:r>
              <a:rPr kumimoji="1" lang="ja-JP" altLang="en-US" sz="1000" dirty="0"/>
              <a:t>では、数字が埋まったので、なぜこのようなこたえになったのか、答えていってもらいましょう。</a:t>
            </a:r>
            <a:endParaRPr kumimoji="1" lang="en-US" altLang="ja-JP" sz="1000" dirty="0"/>
          </a:p>
          <a:p>
            <a:r>
              <a:rPr kumimoji="1" lang="ja-JP" altLang="en-US" sz="1000" dirty="0"/>
              <a:t>まず、〇〇班</a:t>
            </a:r>
            <a:endParaRPr kumimoji="1" lang="en-US" altLang="ja-JP" sz="1000" dirty="0"/>
          </a:p>
          <a:p>
            <a:r>
              <a:rPr kumimoji="1" lang="ja-JP" altLang="en-US" sz="1000" dirty="0"/>
              <a:t>次に〇〇班</a:t>
            </a:r>
            <a:endParaRPr kumimoji="1" lang="en-US" altLang="ja-JP" sz="1000" dirty="0"/>
          </a:p>
          <a:p>
            <a:r>
              <a:rPr kumimoji="1" lang="ja-JP" altLang="en-US" sz="1000" dirty="0"/>
              <a:t>〇〇班</a:t>
            </a:r>
            <a:endParaRPr kumimoji="1" lang="en-US" altLang="ja-JP" sz="1000" dirty="0"/>
          </a:p>
          <a:p>
            <a:r>
              <a:rPr kumimoji="1" lang="ja-JP" altLang="en-US" sz="1000" dirty="0"/>
              <a:t>〇〇班</a:t>
            </a:r>
            <a:endParaRPr kumimoji="1" lang="en-US" altLang="ja-JP" sz="1000" dirty="0"/>
          </a:p>
          <a:p>
            <a:r>
              <a:rPr kumimoji="1" lang="ja-JP" altLang="en-US" sz="1000" dirty="0"/>
              <a:t>〇〇班</a:t>
            </a:r>
            <a:endParaRPr kumimoji="1" lang="en-US" altLang="ja-JP" sz="1000" dirty="0"/>
          </a:p>
          <a:p>
            <a:r>
              <a:rPr kumimoji="1" lang="ja-JP" altLang="en-US" sz="1000" dirty="0"/>
              <a:t>〇〇班</a:t>
            </a:r>
            <a:endParaRPr kumimoji="1" lang="en-US" altLang="ja-JP" sz="1000" dirty="0"/>
          </a:p>
          <a:p>
            <a:r>
              <a:rPr kumimoji="1" lang="ja-JP" altLang="en-US" sz="1000" dirty="0"/>
              <a:t>ありがとうございました。</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～開始後</a:t>
            </a:r>
            <a:r>
              <a:rPr kumimoji="1" lang="en-US" altLang="ja-JP" sz="1000" dirty="0"/>
              <a:t>47</a:t>
            </a:r>
            <a:r>
              <a:rPr kumimoji="1" lang="ja-JP" altLang="en-US" sz="1000" dirty="0"/>
              <a:t>分</a:t>
            </a:r>
            <a:endParaRPr kumimoji="1" lang="en-US" altLang="ja-JP" sz="1000" dirty="0"/>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8</a:t>
            </a:fld>
            <a:endParaRPr kumimoji="1" lang="ja-JP" altLang="en-US"/>
          </a:p>
        </p:txBody>
      </p:sp>
    </p:spTree>
    <p:extLst>
      <p:ext uri="{BB962C8B-B14F-4D97-AF65-F5344CB8AC3E}">
        <p14:creationId xmlns:p14="http://schemas.microsoft.com/office/powerpoint/2010/main" val="3195199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税金は、わたしたちの生活に密接に関係がある。</a:t>
            </a:r>
            <a:endParaRPr lang="en-US" altLang="ja-JP" sz="1200" dirty="0"/>
          </a:p>
          <a:p>
            <a:r>
              <a:rPr lang="ja-JP" altLang="en-US" sz="1200" dirty="0"/>
              <a:t>税金のルールは、わたしたち自らが考えていく必要がある。</a:t>
            </a:r>
            <a:endParaRPr lang="en-US" altLang="ja-JP" sz="1200" dirty="0"/>
          </a:p>
          <a:p>
            <a:r>
              <a:rPr lang="ja-JP" altLang="en-US" sz="1200" dirty="0"/>
              <a:t>ルールを考えるためには、経済や政治について多くのことを知る必要がある。</a:t>
            </a:r>
            <a:endParaRPr lang="en-US" altLang="ja-JP" sz="1200" dirty="0"/>
          </a:p>
          <a:p>
            <a:pPr marL="109728" indent="0">
              <a:buNone/>
            </a:pPr>
            <a:endParaRPr lang="en-US" altLang="ja-JP" sz="1200" dirty="0"/>
          </a:p>
          <a:p>
            <a:r>
              <a:rPr lang="ja-JP" altLang="en-US" sz="1200" dirty="0"/>
              <a:t>公民の学習を通じ、経済や政治についての理解を深めていってください。</a:t>
            </a:r>
            <a:endParaRPr lang="en-US" altLang="ja-JP" sz="1200" dirty="0"/>
          </a:p>
          <a:p>
            <a:r>
              <a:rPr kumimoji="1" lang="ja-JP" altLang="en-US" dirty="0"/>
              <a:t>本日はありがとうございました。</a:t>
            </a:r>
            <a:br>
              <a:rPr kumimoji="1" lang="en-US" altLang="ja-JP" dirty="0"/>
            </a:br>
            <a:br>
              <a:rPr kumimoji="1" lang="en-US" altLang="ja-JP" dirty="0"/>
            </a:br>
            <a:r>
              <a:rPr kumimoji="1" lang="ja-JP" altLang="en-US" dirty="0"/>
              <a:t>～開始後</a:t>
            </a:r>
            <a:r>
              <a:rPr kumimoji="1" lang="en-US" altLang="ja-JP" dirty="0"/>
              <a:t>50</a:t>
            </a:r>
            <a:r>
              <a:rPr kumimoji="1" lang="ja-JP" altLang="en-US" dirty="0"/>
              <a:t>分</a:t>
            </a:r>
          </a:p>
        </p:txBody>
      </p:sp>
      <p:sp>
        <p:nvSpPr>
          <p:cNvPr id="4" name="スライド番号プレースホルダー 3"/>
          <p:cNvSpPr>
            <a:spLocks noGrp="1"/>
          </p:cNvSpPr>
          <p:nvPr>
            <p:ph type="sldNum" sz="quarter" idx="5"/>
          </p:nvPr>
        </p:nvSpPr>
        <p:spPr/>
        <p:txBody>
          <a:bodyPr/>
          <a:lstStyle/>
          <a:p>
            <a:fld id="{9826EA7C-F917-4DE8-9893-5F68C6BB21E9}" type="slidenum">
              <a:rPr kumimoji="1" lang="ja-JP" altLang="en-US" smtClean="0"/>
              <a:t>9</a:t>
            </a:fld>
            <a:endParaRPr kumimoji="1" lang="ja-JP" altLang="en-US"/>
          </a:p>
        </p:txBody>
      </p:sp>
    </p:spTree>
    <p:extLst>
      <p:ext uri="{BB962C8B-B14F-4D97-AF65-F5344CB8AC3E}">
        <p14:creationId xmlns:p14="http://schemas.microsoft.com/office/powerpoint/2010/main" val="2157118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chemeClr val="accent6"/>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E390C321-2E95-499F-BD5E-2BECD97CB4CA}" type="datetime1">
              <a:rPr kumimoji="1" lang="ja-JP" altLang="en-US" smtClean="0"/>
              <a:t>2018/12/8</a:t>
            </a:fld>
            <a:endParaRPr kumimoji="1" lang="ja-JP" altLang="en-US" dirty="0"/>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dirty="0"/>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984632F-4D48-460B-B284-5F2E1CBB1B56}" type="datetime1">
              <a:rPr kumimoji="1" lang="ja-JP" altLang="en-US" smtClean="0"/>
              <a:t>2018/12/8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D59223F2-6A27-467F-A650-8C5210D38FE9}" type="datetime1">
              <a:rPr kumimoji="1" lang="ja-JP" altLang="en-US" smtClean="0"/>
              <a:t>2018/12/8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710A243-A1F8-4C2A-A2C6-0AE667F747DA}" type="datetime1">
              <a:rPr kumimoji="1" lang="ja-JP" altLang="en-US" smtClean="0"/>
              <a:t>2018/12/8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884EE893-08FD-4F82-86C8-D2AF0A202C18}" type="datetime1">
              <a:rPr kumimoji="1" lang="ja-JP" altLang="en-US" smtClean="0"/>
              <a:t>2018/12/8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2B8B4514-81A9-4A9F-AC6C-8B2078F3C7A1}" type="datetime1">
              <a:rPr kumimoji="1" lang="ja-JP" altLang="en-US" smtClean="0"/>
              <a:t>2018/12/8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11AD342B-E2D4-4D85-AE4B-9FF6C6F07718}" type="datetime1">
              <a:rPr kumimoji="1" lang="ja-JP" altLang="en-US" smtClean="0"/>
              <a:t>2018/12/8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64900ACC-0A02-4574-9CD8-D34CD1519779}" type="datetime1">
              <a:rPr kumimoji="1" lang="ja-JP" altLang="en-US" smtClean="0"/>
              <a:t>2018/12/8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E2B634-9230-4AE6-91C3-616BE205C2C5}" type="datetime1">
              <a:rPr kumimoji="1" lang="ja-JP" altLang="en-US" smtClean="0"/>
              <a:t>2018/12/8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p>
            <a:fld id="{82098521-4C81-479E-B1C5-5E8A3FE93E24}" type="datetime1">
              <a:rPr kumimoji="1" lang="ja-JP" altLang="en-US" smtClean="0"/>
              <a:t>2018/12/8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66E6E1F-C619-4765-ACE4-D694EB1B9F7E}"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dirty="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5AED3C60-D015-4A41-8B93-12066C51A72D}" type="datetime1">
              <a:rPr kumimoji="1" lang="ja-JP" altLang="en-US" smtClean="0"/>
              <a:t>2018/12/8</a:t>
            </a:fld>
            <a:endParaRPr kumimoji="1" lang="ja-JP" altLang="en-US" dirty="0"/>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866E6E1F-C619-4765-ACE4-D694EB1B9F7E}" type="slidenum">
              <a:rPr kumimoji="1" lang="ja-JP" altLang="en-US" smtClean="0"/>
              <a:t>‹#›</a:t>
            </a:fld>
            <a:endParaRPr kumimoji="1" lang="ja-JP" altLang="en-US"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6"/>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F40213-5F7F-485F-BC06-77AEC52F8EDD}" type="datetime1">
              <a:rPr kumimoji="1" lang="ja-JP" altLang="en-US" smtClean="0"/>
              <a:t>2018/12/8</a:t>
            </a:fld>
            <a:endParaRPr kumimoji="1" lang="ja-JP" altLang="en-US" dirty="0"/>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dirty="0"/>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6E6E1F-C619-4765-ACE4-D694EB1B9F7E}"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2CEFEB2-22D9-496F-AFEC-EE8A2A5C2D9C}"/>
              </a:ext>
            </a:extLst>
          </p:cNvPr>
          <p:cNvSpPr>
            <a:spLocks noGrp="1"/>
          </p:cNvSpPr>
          <p:nvPr>
            <p:ph idx="1"/>
          </p:nvPr>
        </p:nvSpPr>
        <p:spPr>
          <a:xfrm>
            <a:off x="395536" y="1397295"/>
            <a:ext cx="7848872" cy="4623993"/>
          </a:xfrm>
        </p:spPr>
        <p:txBody>
          <a:bodyPr>
            <a:normAutofit fontScale="85000" lnSpcReduction="10000"/>
          </a:bodyPr>
          <a:lstStyle/>
          <a:p>
            <a:r>
              <a:rPr lang="ja-JP" altLang="en-US" sz="2400" dirty="0"/>
              <a:t>（１）「租税の意義と役割について考えさせるとともに、国民の納税の義務について理解させる。」</a:t>
            </a:r>
            <a:endParaRPr lang="en-US" altLang="ja-JP" sz="2400" dirty="0"/>
          </a:p>
          <a:p>
            <a:pPr lvl="2"/>
            <a:r>
              <a:rPr lang="ja-JP" altLang="en-US" sz="1700" dirty="0"/>
              <a:t>中学校学習指導要領（平成</a:t>
            </a:r>
            <a:r>
              <a:rPr lang="en-US" altLang="ja-JP" sz="1700" dirty="0"/>
              <a:t>27</a:t>
            </a:r>
            <a:r>
              <a:rPr lang="ja-JP" altLang="en-US" sz="1700" dirty="0"/>
              <a:t>年</a:t>
            </a:r>
            <a:r>
              <a:rPr lang="en-US" altLang="ja-JP" sz="1700" dirty="0"/>
              <a:t>3</a:t>
            </a:r>
            <a:r>
              <a:rPr lang="ja-JP" altLang="en-US" sz="1700" dirty="0"/>
              <a:t>月）　第</a:t>
            </a:r>
            <a:r>
              <a:rPr lang="en-US" altLang="ja-JP" sz="1700" dirty="0"/>
              <a:t>2</a:t>
            </a:r>
            <a:r>
              <a:rPr lang="ja-JP" altLang="en-US" sz="1700" dirty="0"/>
              <a:t>章第</a:t>
            </a:r>
            <a:r>
              <a:rPr lang="en-US" altLang="ja-JP" sz="1700" dirty="0"/>
              <a:t>2</a:t>
            </a:r>
            <a:r>
              <a:rPr lang="ja-JP" altLang="en-US" sz="1700" dirty="0"/>
              <a:t>節　社会　公民的分野２（２）イ</a:t>
            </a:r>
            <a:endParaRPr lang="en-US" altLang="ja-JP" sz="1700" dirty="0"/>
          </a:p>
          <a:p>
            <a:pPr lvl="2"/>
            <a:endParaRPr lang="en-US" altLang="ja-JP" sz="1700" dirty="0"/>
          </a:p>
          <a:p>
            <a:pPr lvl="1"/>
            <a:r>
              <a:rPr lang="ja-JP" altLang="en-US" sz="1900" dirty="0"/>
              <a:t>「統計資料などを有効に活用しながら租税の大まかな仕組みやその特徴にも触れ、国民生活に大きな影響力をもつ財政を支える租税の意義や税制度の在り方について考えさせる」</a:t>
            </a:r>
            <a:endParaRPr lang="en-US" altLang="ja-JP" sz="1900" dirty="0"/>
          </a:p>
          <a:p>
            <a:pPr lvl="2"/>
            <a:r>
              <a:rPr lang="ja-JP" altLang="en-US" sz="1700" dirty="0"/>
              <a:t>中学校学習指導要領解説（平成</a:t>
            </a:r>
            <a:r>
              <a:rPr lang="en-US" altLang="ja-JP" sz="1700" dirty="0"/>
              <a:t>26</a:t>
            </a:r>
            <a:r>
              <a:rPr lang="ja-JP" altLang="en-US" sz="1700" dirty="0"/>
              <a:t>年</a:t>
            </a:r>
            <a:r>
              <a:rPr lang="en-US" altLang="ja-JP" sz="1700" dirty="0"/>
              <a:t>1</a:t>
            </a:r>
            <a:r>
              <a:rPr lang="ja-JP" altLang="en-US" sz="1700" dirty="0"/>
              <a:t>月）　社会編第</a:t>
            </a:r>
            <a:r>
              <a:rPr lang="en-US" altLang="ja-JP" sz="1700" dirty="0"/>
              <a:t>2</a:t>
            </a:r>
            <a:r>
              <a:rPr lang="ja-JP" altLang="en-US" sz="1700" dirty="0"/>
              <a:t>章第</a:t>
            </a:r>
            <a:r>
              <a:rPr lang="en-US" altLang="ja-JP" sz="1700" dirty="0"/>
              <a:t>2</a:t>
            </a:r>
            <a:r>
              <a:rPr lang="ja-JP" altLang="en-US" sz="1700" dirty="0"/>
              <a:t>節　公民的分野　２（２）イ</a:t>
            </a:r>
            <a:endParaRPr lang="en-US" altLang="ja-JP" sz="1700" dirty="0"/>
          </a:p>
          <a:p>
            <a:pPr lvl="2"/>
            <a:endParaRPr lang="en-US" altLang="ja-JP" sz="1700" dirty="0"/>
          </a:p>
          <a:p>
            <a:pPr lvl="1"/>
            <a:r>
              <a:rPr lang="ja-JP" altLang="en-US" sz="1900" dirty="0"/>
              <a:t>「国民が納税の義務を果たすことの大切さを理解させるとともに、税の負担者として租税の使いみちなどについて理解と関心を深めさせるなど納税者としての自覚を養う」</a:t>
            </a:r>
            <a:endParaRPr lang="en-US" altLang="ja-JP" sz="1900" dirty="0"/>
          </a:p>
          <a:p>
            <a:pPr lvl="2"/>
            <a:r>
              <a:rPr lang="ja-JP" altLang="en-US" sz="1700" dirty="0"/>
              <a:t>中学校学習指導要領解説（平成</a:t>
            </a:r>
            <a:r>
              <a:rPr lang="en-US" altLang="ja-JP" sz="1700" dirty="0"/>
              <a:t>26</a:t>
            </a:r>
            <a:r>
              <a:rPr lang="ja-JP" altLang="en-US" sz="1700" dirty="0"/>
              <a:t>年</a:t>
            </a:r>
            <a:r>
              <a:rPr lang="en-US" altLang="ja-JP" sz="1700" dirty="0"/>
              <a:t>1</a:t>
            </a:r>
            <a:r>
              <a:rPr lang="ja-JP" altLang="en-US" sz="1700" dirty="0"/>
              <a:t>月）　社会編第</a:t>
            </a:r>
            <a:r>
              <a:rPr lang="en-US" altLang="ja-JP" sz="1700" dirty="0"/>
              <a:t>2</a:t>
            </a:r>
            <a:r>
              <a:rPr lang="ja-JP" altLang="en-US" sz="1700" dirty="0"/>
              <a:t>章第</a:t>
            </a:r>
            <a:r>
              <a:rPr lang="en-US" altLang="ja-JP" sz="1700" dirty="0"/>
              <a:t>2</a:t>
            </a:r>
            <a:r>
              <a:rPr lang="ja-JP" altLang="en-US" sz="1700" dirty="0"/>
              <a:t>節　公民的分野　２（２）イ</a:t>
            </a:r>
            <a:endParaRPr lang="en-US" altLang="ja-JP" sz="1700" dirty="0"/>
          </a:p>
          <a:p>
            <a:pPr lvl="2"/>
            <a:endParaRPr lang="en-US" altLang="ja-JP" sz="2400" dirty="0"/>
          </a:p>
          <a:p>
            <a:r>
              <a:rPr lang="ja-JP" altLang="en-US" sz="2400" dirty="0"/>
              <a:t>（２）「社会の諸問題に着目させ、自ら考えようとする態度を育て」る。</a:t>
            </a:r>
            <a:endParaRPr lang="en-US" altLang="ja-JP" sz="2400" dirty="0"/>
          </a:p>
          <a:p>
            <a:pPr lvl="1"/>
            <a:r>
              <a:rPr lang="ja-JP" altLang="en-US" sz="1900" dirty="0"/>
              <a:t>中学校学習指導要領（平成</a:t>
            </a:r>
            <a:r>
              <a:rPr lang="en-US" altLang="ja-JP" sz="1900" dirty="0"/>
              <a:t>27</a:t>
            </a:r>
            <a:r>
              <a:rPr lang="ja-JP" altLang="en-US" sz="1900" dirty="0"/>
              <a:t>年</a:t>
            </a:r>
            <a:r>
              <a:rPr lang="en-US" altLang="ja-JP" sz="1900" dirty="0"/>
              <a:t>3</a:t>
            </a:r>
            <a:r>
              <a:rPr lang="ja-JP" altLang="en-US" sz="1900" dirty="0"/>
              <a:t>月）　第</a:t>
            </a:r>
            <a:r>
              <a:rPr lang="en-US" altLang="ja-JP" sz="1900" dirty="0"/>
              <a:t>2</a:t>
            </a:r>
            <a:r>
              <a:rPr lang="ja-JP" altLang="en-US" sz="1900" dirty="0"/>
              <a:t>章第</a:t>
            </a:r>
            <a:r>
              <a:rPr lang="en-US" altLang="ja-JP" sz="1900" dirty="0"/>
              <a:t>2</a:t>
            </a:r>
            <a:r>
              <a:rPr lang="ja-JP" altLang="en-US" sz="1900" dirty="0"/>
              <a:t>節　社会　公民的分野１（２）</a:t>
            </a:r>
            <a:endParaRPr lang="en-US" altLang="ja-JP" sz="2400" dirty="0"/>
          </a:p>
        </p:txBody>
      </p:sp>
      <p:sp>
        <p:nvSpPr>
          <p:cNvPr id="3" name="タイトル 2">
            <a:extLst>
              <a:ext uri="{FF2B5EF4-FFF2-40B4-BE49-F238E27FC236}">
                <a16:creationId xmlns:a16="http://schemas.microsoft.com/office/drawing/2014/main" id="{3104C1AE-8944-4D8C-A27E-6C9BC2BD05B5}"/>
              </a:ext>
            </a:extLst>
          </p:cNvPr>
          <p:cNvSpPr>
            <a:spLocks noGrp="1"/>
          </p:cNvSpPr>
          <p:nvPr>
            <p:ph type="title"/>
          </p:nvPr>
        </p:nvSpPr>
        <p:spPr/>
        <p:txBody>
          <a:bodyPr/>
          <a:lstStyle/>
          <a:p>
            <a:r>
              <a:rPr lang="ja-JP" altLang="en-US" dirty="0"/>
              <a:t>本授業のねらい（講師向け）</a:t>
            </a:r>
            <a:endParaRPr kumimoji="1" lang="ja-JP" altLang="en-US" dirty="0"/>
          </a:p>
        </p:txBody>
      </p:sp>
      <p:sp>
        <p:nvSpPr>
          <p:cNvPr id="4" name="スライド番号プレースホルダー 3">
            <a:extLst>
              <a:ext uri="{FF2B5EF4-FFF2-40B4-BE49-F238E27FC236}">
                <a16:creationId xmlns:a16="http://schemas.microsoft.com/office/drawing/2014/main" id="{A10DB300-306E-485F-8AF8-9678A9DC764C}"/>
              </a:ext>
            </a:extLst>
          </p:cNvPr>
          <p:cNvSpPr>
            <a:spLocks noGrp="1"/>
          </p:cNvSpPr>
          <p:nvPr>
            <p:ph type="sldNum" sz="quarter" idx="12"/>
          </p:nvPr>
        </p:nvSpPr>
        <p:spPr/>
        <p:txBody>
          <a:bodyPr/>
          <a:lstStyle/>
          <a:p>
            <a:fld id="{866E6E1F-C619-4765-ACE4-D694EB1B9F7E}" type="slidenum">
              <a:rPr kumimoji="1" lang="ja-JP" altLang="en-US" smtClean="0"/>
              <a:t>1</a:t>
            </a:fld>
            <a:endParaRPr kumimoji="1" lang="ja-JP" altLang="en-US" dirty="0"/>
          </a:p>
        </p:txBody>
      </p:sp>
    </p:spTree>
    <p:extLst>
      <p:ext uri="{BB962C8B-B14F-4D97-AF65-F5344CB8AC3E}">
        <p14:creationId xmlns:p14="http://schemas.microsoft.com/office/powerpoint/2010/main" val="210148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8A73BD01-DBD4-4531-89C8-79BF38EC349B}"/>
              </a:ext>
            </a:extLst>
          </p:cNvPr>
          <p:cNvSpPr>
            <a:spLocks noGrp="1"/>
          </p:cNvSpPr>
          <p:nvPr>
            <p:ph type="ctrTitle"/>
          </p:nvPr>
        </p:nvSpPr>
        <p:spPr/>
        <p:txBody>
          <a:bodyPr/>
          <a:lstStyle/>
          <a:p>
            <a:r>
              <a:rPr kumimoji="1" lang="ja-JP" altLang="en-US" dirty="0"/>
              <a:t>租税教室</a:t>
            </a:r>
          </a:p>
        </p:txBody>
      </p:sp>
      <p:sp>
        <p:nvSpPr>
          <p:cNvPr id="5" name="字幕 4">
            <a:extLst>
              <a:ext uri="{FF2B5EF4-FFF2-40B4-BE49-F238E27FC236}">
                <a16:creationId xmlns:a16="http://schemas.microsoft.com/office/drawing/2014/main" id="{6B198E3F-61B8-48F4-9428-BC4C1B9CAED9}"/>
              </a:ext>
            </a:extLst>
          </p:cNvPr>
          <p:cNvSpPr>
            <a:spLocks noGrp="1"/>
          </p:cNvSpPr>
          <p:nvPr>
            <p:ph type="subTitle" idx="1"/>
          </p:nvPr>
        </p:nvSpPr>
        <p:spPr/>
        <p:txBody>
          <a:bodyPr/>
          <a:lstStyle/>
          <a:p>
            <a:r>
              <a:rPr lang="ja-JP" altLang="en-US" dirty="0"/>
              <a:t>●</a:t>
            </a:r>
            <a:r>
              <a:rPr kumimoji="1" lang="ja-JP" altLang="en-US" dirty="0"/>
              <a:t>年</a:t>
            </a:r>
            <a:r>
              <a:rPr lang="ja-JP" altLang="en-US" dirty="0"/>
              <a:t>●</a:t>
            </a:r>
            <a:r>
              <a:rPr kumimoji="1" lang="ja-JP" altLang="en-US" dirty="0"/>
              <a:t>月</a:t>
            </a:r>
            <a:r>
              <a:rPr lang="ja-JP" altLang="en-US" dirty="0"/>
              <a:t>●</a:t>
            </a:r>
            <a:r>
              <a:rPr kumimoji="1" lang="ja-JP" altLang="en-US" dirty="0"/>
              <a:t>日</a:t>
            </a:r>
            <a:endParaRPr kumimoji="1" lang="en-US" altLang="ja-JP" dirty="0"/>
          </a:p>
          <a:p>
            <a:r>
              <a:rPr lang="ja-JP" altLang="en-US" dirty="0"/>
              <a:t>●●中学校にて</a:t>
            </a:r>
            <a:endParaRPr kumimoji="1" lang="ja-JP" altLang="en-US" dirty="0"/>
          </a:p>
        </p:txBody>
      </p:sp>
      <p:sp>
        <p:nvSpPr>
          <p:cNvPr id="6" name="スライド番号プレースホルダー 5">
            <a:extLst>
              <a:ext uri="{FF2B5EF4-FFF2-40B4-BE49-F238E27FC236}">
                <a16:creationId xmlns:a16="http://schemas.microsoft.com/office/drawing/2014/main" id="{7CD57B92-CE45-43E3-B288-C84B36143651}"/>
              </a:ext>
            </a:extLst>
          </p:cNvPr>
          <p:cNvSpPr>
            <a:spLocks noGrp="1"/>
          </p:cNvSpPr>
          <p:nvPr>
            <p:ph type="sldNum" sz="quarter" idx="12"/>
          </p:nvPr>
        </p:nvSpPr>
        <p:spPr/>
        <p:txBody>
          <a:bodyPr/>
          <a:lstStyle/>
          <a:p>
            <a:fld id="{866E6E1F-C619-4765-ACE4-D694EB1B9F7E}" type="slidenum">
              <a:rPr kumimoji="1" lang="ja-JP" altLang="en-US" smtClean="0"/>
              <a:t>2</a:t>
            </a:fld>
            <a:endParaRPr kumimoji="1" lang="ja-JP" altLang="en-US" dirty="0"/>
          </a:p>
        </p:txBody>
      </p:sp>
    </p:spTree>
    <p:extLst>
      <p:ext uri="{BB962C8B-B14F-4D97-AF65-F5344CB8AC3E}">
        <p14:creationId xmlns:p14="http://schemas.microsoft.com/office/powerpoint/2010/main" val="55579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3C38758-8F6C-4A4C-911D-A513773BACE8}"/>
              </a:ext>
            </a:extLst>
          </p:cNvPr>
          <p:cNvSpPr>
            <a:spLocks noGrp="1"/>
          </p:cNvSpPr>
          <p:nvPr>
            <p:ph idx="1"/>
          </p:nvPr>
        </p:nvSpPr>
        <p:spPr>
          <a:xfrm>
            <a:off x="457200" y="1052736"/>
            <a:ext cx="8229600" cy="5400600"/>
          </a:xfrm>
        </p:spPr>
        <p:txBody>
          <a:bodyPr>
            <a:normAutofit/>
          </a:bodyPr>
          <a:lstStyle/>
          <a:p>
            <a:pPr marL="288000" lvl="1">
              <a:buFont typeface="Wingdings" panose="05000000000000000000" pitchFamily="2" charset="2"/>
              <a:buChar char="n"/>
            </a:pPr>
            <a:r>
              <a:rPr lang="ja-JP" altLang="en-US" sz="2400" dirty="0">
                <a:latin typeface="+mn-ea"/>
              </a:rPr>
              <a:t>〇〇〇〇〇</a:t>
            </a:r>
            <a:endParaRPr lang="en-US" altLang="ja-JP" sz="2400" dirty="0">
              <a:latin typeface="+mn-ea"/>
            </a:endParaRPr>
          </a:p>
          <a:p>
            <a:pPr marL="288000" lvl="1">
              <a:buFont typeface="Wingdings" panose="05000000000000000000" pitchFamily="2" charset="2"/>
              <a:buChar char="n"/>
            </a:pPr>
            <a:r>
              <a:rPr lang="ja-JP" altLang="en-US" sz="2400" dirty="0">
                <a:latin typeface="+mn-ea"/>
              </a:rPr>
              <a:t>税理士（ぜいりし）</a:t>
            </a:r>
            <a:endParaRPr lang="en-US" altLang="ja-JP" sz="2400" dirty="0">
              <a:latin typeface="+mn-ea"/>
            </a:endParaRPr>
          </a:p>
          <a:p>
            <a:pPr marL="525744" lvl="2">
              <a:buFont typeface="Wingdings" panose="05000000000000000000" pitchFamily="2" charset="2"/>
              <a:buChar char="n"/>
            </a:pPr>
            <a:r>
              <a:rPr lang="ja-JP" altLang="en-US" sz="2200" dirty="0">
                <a:latin typeface="+mn-ea"/>
              </a:rPr>
              <a:t>納税者の立場にたって、税金に関する仕事を行う。</a:t>
            </a:r>
            <a:endParaRPr lang="en-US" altLang="ja-JP" sz="2200" dirty="0">
              <a:latin typeface="+mn-ea"/>
            </a:endParaRPr>
          </a:p>
          <a:p>
            <a:pPr marL="525744" lvl="2">
              <a:buFont typeface="Wingdings" panose="05000000000000000000" pitchFamily="2" charset="2"/>
              <a:buChar char="n"/>
            </a:pPr>
            <a:r>
              <a:rPr lang="ja-JP" altLang="en-US" sz="2200" dirty="0">
                <a:latin typeface="+mn-ea"/>
              </a:rPr>
              <a:t>個人や企業からお金をもらって、税務署に提出する書類の作成、手続きを行う。また、依頼者からのさまざまな税に関する相談に応じる。</a:t>
            </a:r>
            <a:endParaRPr lang="en-US" altLang="ja-JP" sz="2200" dirty="0">
              <a:latin typeface="+mn-ea"/>
            </a:endParaRPr>
          </a:p>
          <a:p>
            <a:pPr marL="59400" lvl="1" indent="0">
              <a:buNone/>
            </a:pPr>
            <a:endParaRPr lang="en-US" altLang="ja-JP" sz="2400" dirty="0">
              <a:latin typeface="+mn-ea"/>
            </a:endParaRPr>
          </a:p>
          <a:p>
            <a:pPr marL="288000" lvl="1">
              <a:buFont typeface="Wingdings" panose="05000000000000000000" pitchFamily="2" charset="2"/>
              <a:buChar char="n"/>
            </a:pPr>
            <a:r>
              <a:rPr lang="ja-JP" altLang="en-US" sz="2400" dirty="0">
                <a:latin typeface="+mn-ea"/>
              </a:rPr>
              <a:t>現在のお客様の職業・業種</a:t>
            </a:r>
            <a:endParaRPr lang="en-US" altLang="ja-JP" sz="2400" dirty="0">
              <a:latin typeface="+mn-ea"/>
            </a:endParaRPr>
          </a:p>
          <a:p>
            <a:pPr marL="109728" indent="0">
              <a:buNone/>
            </a:pPr>
            <a:endParaRPr lang="en-US" altLang="ja-JP" dirty="0">
              <a:latin typeface="+mn-ea"/>
            </a:endParaRPr>
          </a:p>
          <a:p>
            <a:endParaRPr lang="en-US" altLang="ja-JP" dirty="0">
              <a:latin typeface="+mn-ea"/>
            </a:endParaRPr>
          </a:p>
          <a:p>
            <a:pPr marL="109728" indent="0">
              <a:buNone/>
            </a:pPr>
            <a:endParaRPr lang="en-US" altLang="ja-JP" dirty="0">
              <a:latin typeface="+mn-ea"/>
            </a:endParaRPr>
          </a:p>
          <a:p>
            <a:endParaRPr lang="en-US" altLang="ja-JP" dirty="0">
              <a:latin typeface="+mn-ea"/>
            </a:endParaRPr>
          </a:p>
          <a:p>
            <a:pPr marL="630936" lvl="2" indent="0">
              <a:buNone/>
            </a:pPr>
            <a:endParaRPr lang="en-US" altLang="ja-JP" dirty="0">
              <a:latin typeface="+mn-ea"/>
            </a:endParaRPr>
          </a:p>
          <a:p>
            <a:endParaRPr kumimoji="1" lang="ja-JP" altLang="en-US" dirty="0"/>
          </a:p>
        </p:txBody>
      </p:sp>
      <p:sp>
        <p:nvSpPr>
          <p:cNvPr id="3" name="タイトル 2">
            <a:extLst>
              <a:ext uri="{FF2B5EF4-FFF2-40B4-BE49-F238E27FC236}">
                <a16:creationId xmlns:a16="http://schemas.microsoft.com/office/drawing/2014/main" id="{328802FC-0EA5-438D-97D7-955FFF43CC30}"/>
              </a:ext>
            </a:extLst>
          </p:cNvPr>
          <p:cNvSpPr>
            <a:spLocks noGrp="1"/>
          </p:cNvSpPr>
          <p:nvPr>
            <p:ph type="title"/>
          </p:nvPr>
        </p:nvSpPr>
        <p:spPr>
          <a:xfrm>
            <a:off x="457200" y="274638"/>
            <a:ext cx="4696794" cy="778098"/>
          </a:xfrm>
        </p:spPr>
        <p:txBody>
          <a:bodyPr/>
          <a:lstStyle/>
          <a:p>
            <a:r>
              <a:rPr kumimoji="1" lang="ja-JP" altLang="en-US" dirty="0"/>
              <a:t>講師紹介</a:t>
            </a:r>
          </a:p>
        </p:txBody>
      </p:sp>
      <p:sp>
        <p:nvSpPr>
          <p:cNvPr id="7" name="スライド番号プレースホルダー 6">
            <a:extLst>
              <a:ext uri="{FF2B5EF4-FFF2-40B4-BE49-F238E27FC236}">
                <a16:creationId xmlns:a16="http://schemas.microsoft.com/office/drawing/2014/main" id="{23FEBAB2-629C-483C-9127-7DFE3E41DB56}"/>
              </a:ext>
            </a:extLst>
          </p:cNvPr>
          <p:cNvSpPr>
            <a:spLocks noGrp="1"/>
          </p:cNvSpPr>
          <p:nvPr>
            <p:ph type="sldNum" sz="quarter" idx="12"/>
          </p:nvPr>
        </p:nvSpPr>
        <p:spPr/>
        <p:txBody>
          <a:bodyPr/>
          <a:lstStyle/>
          <a:p>
            <a:fld id="{866E6E1F-C619-4765-ACE4-D694EB1B9F7E}" type="slidenum">
              <a:rPr kumimoji="1" lang="ja-JP" altLang="en-US" smtClean="0"/>
              <a:t>3</a:t>
            </a:fld>
            <a:endParaRPr kumimoji="1" lang="ja-JP" altLang="en-US" dirty="0"/>
          </a:p>
        </p:txBody>
      </p:sp>
    </p:spTree>
    <p:extLst>
      <p:ext uri="{BB962C8B-B14F-4D97-AF65-F5344CB8AC3E}">
        <p14:creationId xmlns:p14="http://schemas.microsoft.com/office/powerpoint/2010/main" val="227861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p:txBody>
          <a:bodyPr>
            <a:normAutofit lnSpcReduction="10000"/>
          </a:bodyPr>
          <a:lstStyle/>
          <a:p>
            <a:r>
              <a:rPr lang="ja-JP" altLang="en-US" sz="2800" dirty="0"/>
              <a:t>１．税のルールは誰が決めるか</a:t>
            </a:r>
            <a:endParaRPr lang="en-US" altLang="ja-JP" sz="2800" dirty="0"/>
          </a:p>
          <a:p>
            <a:pPr lvl="1"/>
            <a:r>
              <a:rPr lang="ja-JP" altLang="en-US" sz="2400" dirty="0"/>
              <a:t>（講義</a:t>
            </a:r>
            <a:r>
              <a:rPr lang="en-US" altLang="ja-JP" sz="2400" dirty="0"/>
              <a:t>5</a:t>
            </a:r>
            <a:r>
              <a:rPr lang="ja-JP" altLang="en-US" sz="2400" dirty="0"/>
              <a:t>分　教材：</a:t>
            </a:r>
            <a:r>
              <a:rPr lang="en-US" altLang="ja-JP" sz="2400" dirty="0"/>
              <a:t>『</a:t>
            </a:r>
            <a:r>
              <a:rPr lang="ja-JP" altLang="en-US" sz="2400" dirty="0"/>
              <a:t>ハロー・タックス</a:t>
            </a:r>
            <a:r>
              <a:rPr lang="en-US" altLang="ja-JP" sz="2400" dirty="0"/>
              <a:t>』</a:t>
            </a:r>
            <a:r>
              <a:rPr lang="ja-JP" altLang="en-US" sz="2400" dirty="0"/>
              <a:t>・本資料）</a:t>
            </a:r>
            <a:endParaRPr lang="en-US" altLang="ja-JP" sz="2400" dirty="0"/>
          </a:p>
          <a:p>
            <a:pPr lvl="1"/>
            <a:endParaRPr lang="en-US" altLang="ja-JP" sz="2400" dirty="0"/>
          </a:p>
          <a:p>
            <a:r>
              <a:rPr lang="ja-JP" altLang="en-US" sz="2800" dirty="0"/>
              <a:t>２．税金の色々な仕組みを知ろう</a:t>
            </a:r>
            <a:endParaRPr lang="en-US" altLang="ja-JP" sz="2800" dirty="0"/>
          </a:p>
          <a:p>
            <a:pPr lvl="1"/>
            <a:r>
              <a:rPr lang="ja-JP" altLang="en-US" sz="2400" dirty="0"/>
              <a:t>（講義</a:t>
            </a:r>
            <a:r>
              <a:rPr lang="en-US" altLang="ja-JP" sz="2400" dirty="0"/>
              <a:t>15</a:t>
            </a:r>
            <a:r>
              <a:rPr lang="ja-JP" altLang="en-US" sz="2400" dirty="0"/>
              <a:t>分　教材：</a:t>
            </a:r>
            <a:r>
              <a:rPr lang="en-US" altLang="ja-JP" sz="2400" dirty="0"/>
              <a:t>『</a:t>
            </a:r>
            <a:r>
              <a:rPr lang="ja-JP" altLang="en-US" sz="2400" dirty="0"/>
              <a:t>ハロー・タックス</a:t>
            </a:r>
            <a:r>
              <a:rPr lang="en-US" altLang="ja-JP" sz="2400" dirty="0"/>
              <a:t>』</a:t>
            </a:r>
            <a:r>
              <a:rPr lang="ja-JP" altLang="en-US" sz="2400" dirty="0"/>
              <a:t>・本資料）</a:t>
            </a:r>
            <a:endParaRPr lang="en-US" altLang="ja-JP" sz="2400" dirty="0"/>
          </a:p>
          <a:p>
            <a:pPr lvl="1"/>
            <a:endParaRPr lang="en-US" altLang="ja-JP" sz="2400" dirty="0"/>
          </a:p>
          <a:p>
            <a:r>
              <a:rPr lang="ja-JP" altLang="en-US" sz="2800" dirty="0"/>
              <a:t>３．税金を納めるルールについて考えよう</a:t>
            </a:r>
            <a:endParaRPr lang="en-US" altLang="ja-JP" sz="2800" dirty="0"/>
          </a:p>
          <a:p>
            <a:pPr lvl="1"/>
            <a:r>
              <a:rPr lang="ja-JP" altLang="en-US" sz="2400" dirty="0"/>
              <a:t>（ディスカッション</a:t>
            </a:r>
            <a:r>
              <a:rPr lang="en-US" altLang="ja-JP" sz="2400" dirty="0"/>
              <a:t>10</a:t>
            </a:r>
            <a:r>
              <a:rPr lang="ja-JP" altLang="en-US" sz="2400" dirty="0"/>
              <a:t>分、発表</a:t>
            </a:r>
            <a:r>
              <a:rPr lang="en-US" altLang="ja-JP" sz="2400" dirty="0"/>
              <a:t>12</a:t>
            </a:r>
            <a:r>
              <a:rPr lang="ja-JP" altLang="en-US" sz="2400" dirty="0"/>
              <a:t>分　教材：本資料）</a:t>
            </a:r>
            <a:endParaRPr lang="en-US" altLang="ja-JP" sz="2400" dirty="0"/>
          </a:p>
          <a:p>
            <a:pPr lvl="1"/>
            <a:endParaRPr lang="en-US" altLang="ja-JP" sz="2400" dirty="0"/>
          </a:p>
          <a:p>
            <a:r>
              <a:rPr lang="ja-JP" altLang="en-US" sz="2800" dirty="0"/>
              <a:t>４．まとめ</a:t>
            </a:r>
            <a:endParaRPr lang="en-US" altLang="ja-JP" sz="2800" dirty="0"/>
          </a:p>
          <a:p>
            <a:pPr lvl="1"/>
            <a:r>
              <a:rPr lang="ja-JP" altLang="en-US" sz="2400" dirty="0"/>
              <a:t>（</a:t>
            </a:r>
            <a:r>
              <a:rPr lang="en-US" altLang="ja-JP" sz="2400" dirty="0"/>
              <a:t>3</a:t>
            </a:r>
            <a:r>
              <a:rPr lang="ja-JP" altLang="en-US" sz="2400" dirty="0"/>
              <a:t>分）</a:t>
            </a:r>
            <a:endParaRPr lang="en-US" altLang="ja-JP" sz="2400" dirty="0"/>
          </a:p>
          <a:p>
            <a:endParaRPr lang="en-US" altLang="ja-JP" sz="2800" dirty="0"/>
          </a:p>
          <a:p>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p:txBody>
          <a:bodyPr/>
          <a:lstStyle/>
          <a:p>
            <a:r>
              <a:rPr lang="ja-JP" altLang="en-US" dirty="0"/>
              <a:t>今日の授業</a:t>
            </a:r>
            <a:r>
              <a:rPr kumimoji="1" lang="ja-JP" altLang="en-US" dirty="0"/>
              <a:t>の流れ</a:t>
            </a:r>
          </a:p>
        </p:txBody>
      </p:sp>
      <p:sp>
        <p:nvSpPr>
          <p:cNvPr id="4" name="スライド番号プレースホルダー 3">
            <a:extLst>
              <a:ext uri="{FF2B5EF4-FFF2-40B4-BE49-F238E27FC236}">
                <a16:creationId xmlns:a16="http://schemas.microsoft.com/office/drawing/2014/main" id="{08032633-1DD0-40C9-8106-5E4B322ED0BC}"/>
              </a:ext>
            </a:extLst>
          </p:cNvPr>
          <p:cNvSpPr>
            <a:spLocks noGrp="1"/>
          </p:cNvSpPr>
          <p:nvPr>
            <p:ph type="sldNum" sz="quarter" idx="12"/>
          </p:nvPr>
        </p:nvSpPr>
        <p:spPr/>
        <p:txBody>
          <a:bodyPr/>
          <a:lstStyle/>
          <a:p>
            <a:fld id="{866E6E1F-C619-4765-ACE4-D694EB1B9F7E}" type="slidenum">
              <a:rPr kumimoji="1" lang="ja-JP" altLang="en-US" smtClean="0"/>
              <a:t>4</a:t>
            </a:fld>
            <a:endParaRPr kumimoji="1" lang="ja-JP" altLang="en-US" dirty="0"/>
          </a:p>
        </p:txBody>
      </p:sp>
    </p:spTree>
    <p:extLst>
      <p:ext uri="{BB962C8B-B14F-4D97-AF65-F5344CB8AC3E}">
        <p14:creationId xmlns:p14="http://schemas.microsoft.com/office/powerpoint/2010/main" val="210299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a:xfrm>
            <a:off x="457200" y="1196752"/>
            <a:ext cx="8229600" cy="5112568"/>
          </a:xfrm>
        </p:spPr>
        <p:txBody>
          <a:bodyPr>
            <a:normAutofit fontScale="70000" lnSpcReduction="20000"/>
          </a:bodyPr>
          <a:lstStyle/>
          <a:p>
            <a:r>
              <a:rPr lang="ja-JP" altLang="en-US" sz="2800" dirty="0"/>
              <a:t>（１）なぜ税金があるのか。</a:t>
            </a:r>
            <a:endParaRPr lang="en-US" altLang="ja-JP" sz="2800" dirty="0"/>
          </a:p>
          <a:p>
            <a:r>
              <a:rPr lang="ja-JP" altLang="en-US" sz="2800" dirty="0"/>
              <a:t>国や地方公共団体が、</a:t>
            </a:r>
            <a:r>
              <a:rPr lang="ja-JP" altLang="en-US" sz="2800" dirty="0">
                <a:solidFill>
                  <a:schemeClr val="accent1">
                    <a:lumMod val="75000"/>
                  </a:schemeClr>
                </a:solidFill>
              </a:rPr>
              <a:t>社会資本</a:t>
            </a:r>
            <a:r>
              <a:rPr lang="ja-JP" altLang="en-US" sz="2800" dirty="0"/>
              <a:t>（道路、上下水道など）の整備や</a:t>
            </a:r>
            <a:r>
              <a:rPr lang="ja-JP" altLang="en-US" sz="2800" dirty="0">
                <a:solidFill>
                  <a:schemeClr val="accent1">
                    <a:lumMod val="75000"/>
                  </a:schemeClr>
                </a:solidFill>
              </a:rPr>
              <a:t>公共サービス</a:t>
            </a:r>
            <a:r>
              <a:rPr lang="ja-JP" altLang="en-US" sz="2800" dirty="0"/>
              <a:t>（教育、警察、消防、医療、介護、福祉、行政など）の提供を行うため。</a:t>
            </a:r>
            <a:endParaRPr lang="en-US" altLang="ja-JP" sz="2800" dirty="0"/>
          </a:p>
          <a:p>
            <a:r>
              <a:rPr lang="ja-JP" altLang="en-US" sz="2800" dirty="0"/>
              <a:t>⇒いわば「</a:t>
            </a:r>
            <a:r>
              <a:rPr lang="ja-JP" altLang="en-US" sz="2800" dirty="0">
                <a:solidFill>
                  <a:schemeClr val="accent1">
                    <a:lumMod val="75000"/>
                  </a:schemeClr>
                </a:solidFill>
              </a:rPr>
              <a:t>会費</a:t>
            </a:r>
            <a:r>
              <a:rPr lang="ja-JP" altLang="en-US" sz="2800" dirty="0"/>
              <a:t>」</a:t>
            </a:r>
            <a:r>
              <a:rPr lang="ja-JP" altLang="en-US" sz="2100" dirty="0"/>
              <a:t>（</a:t>
            </a:r>
            <a:r>
              <a:rPr lang="en-US" altLang="ja-JP" sz="2100" dirty="0"/>
              <a:t>『</a:t>
            </a:r>
            <a:r>
              <a:rPr lang="ja-JP" altLang="en-US" sz="2100" dirty="0"/>
              <a:t>ハロー・タックス</a:t>
            </a:r>
            <a:r>
              <a:rPr lang="en-US" altLang="ja-JP" sz="2100" dirty="0"/>
              <a:t>』</a:t>
            </a:r>
            <a:r>
              <a:rPr lang="ja-JP" altLang="en-US" sz="2100" dirty="0"/>
              <a:t>１頁）</a:t>
            </a:r>
            <a:endParaRPr lang="en-US" altLang="ja-JP" sz="2800" dirty="0"/>
          </a:p>
          <a:p>
            <a:endParaRPr lang="en-US" altLang="ja-JP" sz="2800" dirty="0"/>
          </a:p>
          <a:p>
            <a:r>
              <a:rPr lang="ja-JP" altLang="en-US" sz="2800" dirty="0"/>
              <a:t>（２）税金をどのように集めたらよいか</a:t>
            </a:r>
            <a:endParaRPr lang="en-US" altLang="ja-JP" sz="2800" dirty="0"/>
          </a:p>
          <a:p>
            <a:r>
              <a:rPr lang="ja-JP" altLang="en-US" sz="2800" dirty="0"/>
              <a:t>「会費」といっても、会員（国民）を自由に辞められるわけではない。</a:t>
            </a:r>
            <a:endParaRPr lang="en-US" altLang="ja-JP" sz="2800" dirty="0"/>
          </a:p>
          <a:p>
            <a:pPr marL="109728" indent="0">
              <a:buNone/>
            </a:pPr>
            <a:r>
              <a:rPr lang="ja-JP" altLang="en-US" sz="2800" dirty="0"/>
              <a:t>↓</a:t>
            </a:r>
            <a:endParaRPr lang="en-US" altLang="ja-JP" sz="2800" dirty="0"/>
          </a:p>
          <a:p>
            <a:r>
              <a:rPr lang="ja-JP" altLang="en-US" sz="2800" dirty="0"/>
              <a:t>そんな中、無制約に「会費」を課されても困るし、逆に集めないということも困る。</a:t>
            </a:r>
            <a:endParaRPr lang="en-US" altLang="ja-JP" sz="2800" dirty="0"/>
          </a:p>
          <a:p>
            <a:pPr marL="109728" indent="0">
              <a:buNone/>
            </a:pPr>
            <a:r>
              <a:rPr lang="ja-JP" altLang="en-US" sz="2800" dirty="0"/>
              <a:t>↓</a:t>
            </a:r>
            <a:endParaRPr lang="en-US" altLang="ja-JP" sz="2800" dirty="0"/>
          </a:p>
          <a:p>
            <a:r>
              <a:rPr lang="ja-JP" altLang="en-US" sz="2800" dirty="0"/>
              <a:t>集め方を明確にする必要がある。</a:t>
            </a:r>
            <a:endParaRPr lang="en-US" altLang="ja-JP" sz="2800" dirty="0"/>
          </a:p>
          <a:p>
            <a:pPr marL="109728" indent="0">
              <a:buNone/>
            </a:pPr>
            <a:r>
              <a:rPr lang="ja-JP" altLang="en-US" sz="2800" dirty="0"/>
              <a:t>↓</a:t>
            </a:r>
            <a:endParaRPr lang="en-US" altLang="ja-JP" sz="2800" dirty="0"/>
          </a:p>
          <a:p>
            <a:r>
              <a:rPr lang="ja-JP" altLang="en-US" sz="2800" dirty="0"/>
              <a:t>そこで、公共の福祉のためにルールを決めて、その範囲内で、税金を納めることにしよう。</a:t>
            </a:r>
            <a:endParaRPr lang="en-US" altLang="ja-JP" sz="2800" dirty="0"/>
          </a:p>
          <a:p>
            <a:pPr marL="109728" indent="0">
              <a:buNone/>
            </a:pPr>
            <a:r>
              <a:rPr lang="ja-JP" altLang="en-US" sz="2800" dirty="0"/>
              <a:t>↓</a:t>
            </a:r>
            <a:endParaRPr lang="en-US" altLang="ja-JP" sz="2800" dirty="0"/>
          </a:p>
          <a:p>
            <a:pPr lvl="1"/>
            <a:r>
              <a:rPr lang="ja-JP" altLang="en-US" sz="2400" dirty="0"/>
              <a:t>　　　　　　　　　　（講義</a:t>
            </a:r>
            <a:r>
              <a:rPr lang="en-US" altLang="ja-JP" sz="2400" dirty="0"/>
              <a:t>5</a:t>
            </a:r>
            <a:r>
              <a:rPr lang="ja-JP" altLang="en-US" sz="2400" dirty="0"/>
              <a:t>分　教材：</a:t>
            </a:r>
            <a:r>
              <a:rPr lang="en-US" altLang="ja-JP" sz="2400" dirty="0"/>
              <a:t>『</a:t>
            </a:r>
            <a:r>
              <a:rPr lang="ja-JP" altLang="en-US" sz="2400" dirty="0"/>
              <a:t>ハロー・タックス</a:t>
            </a:r>
            <a:r>
              <a:rPr lang="en-US" altLang="ja-JP" sz="2400" dirty="0"/>
              <a:t>』</a:t>
            </a:r>
            <a:r>
              <a:rPr lang="ja-JP" altLang="en-US" sz="2400" dirty="0"/>
              <a:t>・本資料）</a:t>
            </a:r>
            <a:endParaRPr lang="en-US" altLang="ja-JP" sz="2800"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a:xfrm>
            <a:off x="457200" y="274638"/>
            <a:ext cx="8229600" cy="706090"/>
          </a:xfrm>
        </p:spPr>
        <p:txBody>
          <a:bodyPr>
            <a:noAutofit/>
          </a:bodyPr>
          <a:lstStyle/>
          <a:p>
            <a:r>
              <a:rPr lang="ja-JP" altLang="en-US" sz="3200" dirty="0"/>
              <a:t>１．税のルールは誰が決めるか</a:t>
            </a:r>
            <a:endParaRPr lang="en-US" altLang="ja-JP" sz="3200" dirty="0"/>
          </a:p>
        </p:txBody>
      </p:sp>
      <p:sp>
        <p:nvSpPr>
          <p:cNvPr id="4" name="スライド番号プレースホルダー 3">
            <a:extLst>
              <a:ext uri="{FF2B5EF4-FFF2-40B4-BE49-F238E27FC236}">
                <a16:creationId xmlns:a16="http://schemas.microsoft.com/office/drawing/2014/main" id="{6891258E-0264-435A-89E6-9C74BC37CC0A}"/>
              </a:ext>
            </a:extLst>
          </p:cNvPr>
          <p:cNvSpPr>
            <a:spLocks noGrp="1"/>
          </p:cNvSpPr>
          <p:nvPr>
            <p:ph type="sldNum" sz="quarter" idx="12"/>
          </p:nvPr>
        </p:nvSpPr>
        <p:spPr/>
        <p:txBody>
          <a:bodyPr/>
          <a:lstStyle/>
          <a:p>
            <a:fld id="{866E6E1F-C619-4765-ACE4-D694EB1B9F7E}" type="slidenum">
              <a:rPr kumimoji="1" lang="ja-JP" altLang="en-US" smtClean="0"/>
              <a:t>5</a:t>
            </a:fld>
            <a:endParaRPr kumimoji="1" lang="ja-JP" altLang="en-US" dirty="0"/>
          </a:p>
        </p:txBody>
      </p:sp>
    </p:spTree>
    <p:extLst>
      <p:ext uri="{BB962C8B-B14F-4D97-AF65-F5344CB8AC3E}">
        <p14:creationId xmlns:p14="http://schemas.microsoft.com/office/powerpoint/2010/main" val="25028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B12253D-2E3B-448B-84FA-63220EC820FB}"/>
              </a:ext>
            </a:extLst>
          </p:cNvPr>
          <p:cNvSpPr>
            <a:spLocks noGrp="1"/>
          </p:cNvSpPr>
          <p:nvPr>
            <p:ph idx="1"/>
          </p:nvPr>
        </p:nvSpPr>
        <p:spPr>
          <a:xfrm>
            <a:off x="457200" y="980728"/>
            <a:ext cx="8229600" cy="5427216"/>
          </a:xfrm>
        </p:spPr>
        <p:txBody>
          <a:bodyPr/>
          <a:lstStyle/>
          <a:p>
            <a:r>
              <a:rPr lang="ja-JP" altLang="en-US" sz="2400" dirty="0"/>
              <a:t>日本国憲法　第三章　国民の権利及び義務　一部抜粋</a:t>
            </a:r>
            <a:endParaRPr lang="en-US" altLang="ja-JP" sz="2400" dirty="0"/>
          </a:p>
          <a:p>
            <a:endParaRPr lang="en-US" altLang="ja-JP" sz="2400" dirty="0"/>
          </a:p>
          <a:p>
            <a:r>
              <a:rPr lang="en-US" altLang="ja-JP" sz="2400" dirty="0"/>
              <a:t>29</a:t>
            </a:r>
            <a:r>
              <a:rPr lang="ja-JP" altLang="en-US" sz="2400" dirty="0"/>
              <a:t>条（財産権）　一部抜粋</a:t>
            </a:r>
            <a:endParaRPr lang="en-US" altLang="ja-JP" sz="2400" dirty="0"/>
          </a:p>
          <a:p>
            <a:r>
              <a:rPr lang="ja-JP" altLang="en-US" sz="2400" dirty="0"/>
              <a:t>財産権は、これを侵してはならない。</a:t>
            </a:r>
            <a:endParaRPr lang="en-US" altLang="ja-JP" sz="2400" dirty="0"/>
          </a:p>
          <a:p>
            <a:r>
              <a:rPr lang="ja-JP" altLang="en-US" sz="2400" dirty="0"/>
              <a:t>財産権の内容は、</a:t>
            </a:r>
            <a:r>
              <a:rPr lang="ja-JP" altLang="en-US" sz="2400" dirty="0">
                <a:solidFill>
                  <a:schemeClr val="accent1">
                    <a:lumMod val="75000"/>
                  </a:schemeClr>
                </a:solidFill>
              </a:rPr>
              <a:t>公共の福祉に適合にするやうに</a:t>
            </a:r>
            <a:r>
              <a:rPr lang="ja-JP" altLang="en-US" sz="2400" dirty="0"/>
              <a:t>、法律でこれで定める。</a:t>
            </a:r>
            <a:endParaRPr lang="en-US" altLang="ja-JP" sz="2400" dirty="0"/>
          </a:p>
          <a:p>
            <a:endParaRPr lang="en-US" altLang="ja-JP" sz="2400" dirty="0"/>
          </a:p>
          <a:p>
            <a:r>
              <a:rPr lang="en-US" altLang="ja-JP" sz="2400" dirty="0"/>
              <a:t>30</a:t>
            </a:r>
            <a:r>
              <a:rPr lang="ja-JP" altLang="en-US" sz="2400" dirty="0"/>
              <a:t>条（納税の義務）</a:t>
            </a:r>
            <a:endParaRPr lang="en-US" altLang="ja-JP" sz="2400" dirty="0"/>
          </a:p>
          <a:p>
            <a:r>
              <a:rPr lang="ja-JP" altLang="en-US" sz="2400" dirty="0"/>
              <a:t>国民は、</a:t>
            </a:r>
            <a:r>
              <a:rPr lang="ja-JP" altLang="en-US" sz="2400" dirty="0">
                <a:solidFill>
                  <a:schemeClr val="accent1">
                    <a:lumMod val="75000"/>
                  </a:schemeClr>
                </a:solidFill>
              </a:rPr>
              <a:t>法律の定めるところ</a:t>
            </a:r>
            <a:r>
              <a:rPr lang="ja-JP" altLang="en-US" sz="2400" dirty="0"/>
              <a:t>により、</a:t>
            </a:r>
            <a:r>
              <a:rPr lang="ja-JP" altLang="en-US" sz="2400" dirty="0">
                <a:solidFill>
                  <a:schemeClr val="accent1">
                    <a:lumMod val="75000"/>
                  </a:schemeClr>
                </a:solidFill>
              </a:rPr>
              <a:t>納税の義務</a:t>
            </a:r>
            <a:r>
              <a:rPr lang="ja-JP" altLang="en-US" sz="2400" dirty="0"/>
              <a:t>を負ふ。</a:t>
            </a:r>
            <a:endParaRPr lang="en-US" altLang="ja-JP" sz="2400" dirty="0"/>
          </a:p>
          <a:p>
            <a:endParaRPr kumimoji="1" lang="en-US" altLang="ja-JP" sz="2400" dirty="0"/>
          </a:p>
          <a:p>
            <a:pPr marL="109728" indent="0">
              <a:buNone/>
            </a:pPr>
            <a:r>
              <a:rPr kumimoji="1" lang="ja-JP" altLang="en-US" sz="2400" dirty="0"/>
              <a:t>⇒　国民に大きく影響をあたえるので、どのように税金を</a:t>
            </a:r>
            <a:r>
              <a:rPr lang="ja-JP" altLang="en-US" sz="2400" dirty="0"/>
              <a:t>納めるか</a:t>
            </a:r>
            <a:r>
              <a:rPr kumimoji="1" lang="ja-JP" altLang="en-US" sz="2400" dirty="0"/>
              <a:t>は、</a:t>
            </a:r>
            <a:r>
              <a:rPr lang="ja-JP" altLang="en-US" sz="2400" dirty="0"/>
              <a:t> （議員を通じて）</a:t>
            </a:r>
            <a:r>
              <a:rPr kumimoji="1" lang="ja-JP" altLang="en-US" sz="2400" dirty="0"/>
              <a:t>国民自身が決めよう。</a:t>
            </a:r>
            <a:endParaRPr kumimoji="1" lang="en-US" altLang="ja-JP" sz="2400" dirty="0"/>
          </a:p>
        </p:txBody>
      </p:sp>
      <p:sp>
        <p:nvSpPr>
          <p:cNvPr id="4" name="スライド番号プレースホルダー 3">
            <a:extLst>
              <a:ext uri="{FF2B5EF4-FFF2-40B4-BE49-F238E27FC236}">
                <a16:creationId xmlns:a16="http://schemas.microsoft.com/office/drawing/2014/main" id="{69D0241D-2C1F-4E2C-83FE-6A523CACA7CF}"/>
              </a:ext>
            </a:extLst>
          </p:cNvPr>
          <p:cNvSpPr>
            <a:spLocks noGrp="1"/>
          </p:cNvSpPr>
          <p:nvPr>
            <p:ph type="sldNum" sz="quarter" idx="12"/>
          </p:nvPr>
        </p:nvSpPr>
        <p:spPr/>
        <p:txBody>
          <a:bodyPr/>
          <a:lstStyle/>
          <a:p>
            <a:fld id="{866E6E1F-C619-4765-ACE4-D694EB1B9F7E}" type="slidenum">
              <a:rPr kumimoji="1" lang="ja-JP" altLang="en-US" smtClean="0"/>
              <a:t>6</a:t>
            </a:fld>
            <a:endParaRPr kumimoji="1" lang="ja-JP" altLang="en-US" dirty="0"/>
          </a:p>
        </p:txBody>
      </p:sp>
    </p:spTree>
    <p:extLst>
      <p:ext uri="{BB962C8B-B14F-4D97-AF65-F5344CB8AC3E}">
        <p14:creationId xmlns:p14="http://schemas.microsoft.com/office/powerpoint/2010/main" val="361141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a:xfrm>
            <a:off x="457200" y="1116203"/>
            <a:ext cx="8229600" cy="5656866"/>
          </a:xfrm>
        </p:spPr>
        <p:txBody>
          <a:bodyPr>
            <a:normAutofit/>
          </a:bodyPr>
          <a:lstStyle/>
          <a:p>
            <a:pPr marL="109728" indent="0">
              <a:buNone/>
            </a:pPr>
            <a:r>
              <a:rPr lang="ja-JP" altLang="en-US" sz="2600" dirty="0"/>
              <a:t>キーワード</a:t>
            </a:r>
            <a:endParaRPr lang="en-US" altLang="ja-JP" sz="2600" dirty="0"/>
          </a:p>
          <a:p>
            <a:r>
              <a:rPr lang="ja-JP" altLang="en-US" sz="2600" dirty="0"/>
              <a:t>累進課税制度</a:t>
            </a:r>
            <a:r>
              <a:rPr lang="ja-JP" altLang="en-US" sz="2200" dirty="0"/>
              <a:t>（所得の開きを縮める仕組み）</a:t>
            </a:r>
            <a:r>
              <a:rPr lang="ja-JP" altLang="en-US" sz="1800" dirty="0"/>
              <a:t>（</a:t>
            </a:r>
            <a:r>
              <a:rPr lang="en-US" altLang="ja-JP" sz="1800" dirty="0"/>
              <a:t>『</a:t>
            </a:r>
            <a:r>
              <a:rPr lang="ja-JP" altLang="en-US" sz="1800" dirty="0"/>
              <a:t>ハロー・タックス</a:t>
            </a:r>
            <a:r>
              <a:rPr lang="en-US" altLang="ja-JP" sz="1800" dirty="0"/>
              <a:t>』</a:t>
            </a:r>
            <a:r>
              <a:rPr lang="ja-JP" altLang="en-US" sz="1800" dirty="0"/>
              <a:t>２頁、３頁）</a:t>
            </a:r>
            <a:endParaRPr lang="en-US" altLang="ja-JP" sz="2800" dirty="0"/>
          </a:p>
          <a:p>
            <a:r>
              <a:rPr lang="ja-JP" altLang="en-US" sz="2600" dirty="0"/>
              <a:t>国の借金</a:t>
            </a:r>
            <a:r>
              <a:rPr lang="ja-JP" altLang="en-US" sz="2400" dirty="0"/>
              <a:t>（〇〇〇兆円）</a:t>
            </a:r>
            <a:r>
              <a:rPr lang="ja-JP" altLang="en-US" sz="2800" dirty="0"/>
              <a:t>　 </a:t>
            </a:r>
            <a:r>
              <a:rPr lang="ja-JP" altLang="en-US" sz="1700" dirty="0"/>
              <a:t>（</a:t>
            </a:r>
            <a:r>
              <a:rPr lang="en-US" altLang="ja-JP" sz="1700" dirty="0"/>
              <a:t>『</a:t>
            </a:r>
            <a:r>
              <a:rPr lang="ja-JP" altLang="en-US" sz="1700" dirty="0"/>
              <a:t>ハロー・タックス</a:t>
            </a:r>
            <a:r>
              <a:rPr lang="en-US" altLang="ja-JP" sz="1700" dirty="0"/>
              <a:t>』</a:t>
            </a:r>
            <a:r>
              <a:rPr lang="ja-JP" altLang="en-US" sz="1700" dirty="0"/>
              <a:t>５頁）</a:t>
            </a:r>
            <a:endParaRPr lang="en-US" altLang="ja-JP" sz="1700" dirty="0"/>
          </a:p>
          <a:p>
            <a:r>
              <a:rPr lang="ja-JP" altLang="en-US" sz="2600" dirty="0"/>
              <a:t>租税負担率（〇〇％　米国、欧州は？）</a:t>
            </a:r>
            <a:r>
              <a:rPr lang="en-US" altLang="ja-JP" sz="1700" dirty="0"/>
              <a:t>『</a:t>
            </a:r>
            <a:r>
              <a:rPr lang="ja-JP" altLang="en-US" sz="1700" dirty="0"/>
              <a:t>ハロー・タックス</a:t>
            </a:r>
            <a:r>
              <a:rPr lang="en-US" altLang="ja-JP" sz="1700" dirty="0"/>
              <a:t>』</a:t>
            </a:r>
            <a:r>
              <a:rPr lang="ja-JP" altLang="en-US" sz="1700" dirty="0"/>
              <a:t>８頁）</a:t>
            </a:r>
            <a:endParaRPr lang="en-US" altLang="ja-JP" sz="1100" dirty="0"/>
          </a:p>
          <a:p>
            <a:r>
              <a:rPr lang="ja-JP" altLang="en-US" sz="2600" dirty="0"/>
              <a:t>小さな政府</a:t>
            </a:r>
            <a:r>
              <a:rPr lang="ja-JP" altLang="en-US" sz="2200" dirty="0"/>
              <a:t>（低福祉・低負担） </a:t>
            </a:r>
            <a:r>
              <a:rPr lang="ja-JP" altLang="en-US" sz="1700" dirty="0"/>
              <a:t>（</a:t>
            </a:r>
            <a:r>
              <a:rPr lang="en-US" altLang="ja-JP" sz="1700" dirty="0"/>
              <a:t>『</a:t>
            </a:r>
            <a:r>
              <a:rPr lang="ja-JP" altLang="en-US" sz="1700" dirty="0"/>
              <a:t>ハロー・タックス</a:t>
            </a:r>
            <a:r>
              <a:rPr lang="en-US" altLang="ja-JP" sz="1700" dirty="0"/>
              <a:t>』</a:t>
            </a:r>
            <a:r>
              <a:rPr lang="ja-JP" altLang="en-US" sz="1700" dirty="0"/>
              <a:t>９頁）</a:t>
            </a:r>
            <a:endParaRPr lang="en-US" altLang="ja-JP" sz="2600" dirty="0"/>
          </a:p>
          <a:p>
            <a:r>
              <a:rPr lang="ja-JP" altLang="en-US" sz="2600" dirty="0"/>
              <a:t>大きな政府</a:t>
            </a:r>
            <a:r>
              <a:rPr lang="ja-JP" altLang="en-US" sz="2200" dirty="0"/>
              <a:t>（高福祉・高負担） </a:t>
            </a:r>
            <a:r>
              <a:rPr lang="ja-JP" altLang="en-US" sz="1700" dirty="0"/>
              <a:t>（</a:t>
            </a:r>
            <a:r>
              <a:rPr lang="en-US" altLang="ja-JP" sz="1700" dirty="0"/>
              <a:t>『</a:t>
            </a:r>
            <a:r>
              <a:rPr lang="ja-JP" altLang="en-US" sz="1700" dirty="0"/>
              <a:t>ハロー・タックス</a:t>
            </a:r>
            <a:r>
              <a:rPr lang="en-US" altLang="ja-JP" sz="1700" dirty="0"/>
              <a:t>』</a:t>
            </a:r>
            <a:r>
              <a:rPr lang="ja-JP" altLang="en-US" sz="1700" dirty="0"/>
              <a:t>９頁）</a:t>
            </a:r>
            <a:endParaRPr lang="en-US" altLang="ja-JP" sz="1700" dirty="0"/>
          </a:p>
          <a:p>
            <a:r>
              <a:rPr lang="ja-JP" altLang="en-US" sz="2600" dirty="0"/>
              <a:t>公平の原則 </a:t>
            </a:r>
            <a:r>
              <a:rPr lang="ja-JP" altLang="en-US" sz="1700" dirty="0"/>
              <a:t>（</a:t>
            </a:r>
            <a:r>
              <a:rPr lang="en-US" altLang="ja-JP" sz="1700" dirty="0"/>
              <a:t>『</a:t>
            </a:r>
            <a:r>
              <a:rPr lang="ja-JP" altLang="en-US" sz="1700" dirty="0"/>
              <a:t>ハロー・タックス</a:t>
            </a:r>
            <a:r>
              <a:rPr lang="en-US" altLang="ja-JP" sz="1700" dirty="0"/>
              <a:t>』</a:t>
            </a:r>
            <a:r>
              <a:rPr lang="ja-JP" altLang="en-US" sz="1700" dirty="0"/>
              <a:t>１０頁）</a:t>
            </a:r>
            <a:endParaRPr lang="en-US" altLang="ja-JP" sz="1700" dirty="0"/>
          </a:p>
          <a:p>
            <a:pPr marL="109728" indent="0">
              <a:buNone/>
            </a:pPr>
            <a:endParaRPr lang="en-US" altLang="ja-JP" sz="2800" dirty="0"/>
          </a:p>
          <a:p>
            <a:pPr lvl="1"/>
            <a:r>
              <a:rPr lang="ja-JP" altLang="en-US" sz="1800" dirty="0"/>
              <a:t>　　　　　　　　　　　（講義</a:t>
            </a:r>
            <a:r>
              <a:rPr lang="en-US" altLang="ja-JP" sz="1800" dirty="0"/>
              <a:t>15</a:t>
            </a:r>
            <a:r>
              <a:rPr lang="ja-JP" altLang="en-US" sz="1800" dirty="0"/>
              <a:t>分　教材：</a:t>
            </a:r>
            <a:r>
              <a:rPr lang="en-US" altLang="ja-JP" sz="1800" dirty="0"/>
              <a:t>『</a:t>
            </a:r>
            <a:r>
              <a:rPr lang="ja-JP" altLang="en-US" sz="1800" dirty="0"/>
              <a:t>ハロー・タックス</a:t>
            </a:r>
            <a:r>
              <a:rPr lang="en-US" altLang="ja-JP" sz="1800" dirty="0"/>
              <a:t>』</a:t>
            </a:r>
            <a:r>
              <a:rPr lang="ja-JP" altLang="en-US" sz="1800" dirty="0"/>
              <a:t>・本資料）</a:t>
            </a:r>
            <a:endParaRPr lang="en-US" altLang="ja-JP" sz="1800" dirty="0"/>
          </a:p>
          <a:p>
            <a:pPr lvl="1"/>
            <a:endParaRPr lang="en-US" altLang="ja-JP" sz="2400" dirty="0"/>
          </a:p>
          <a:p>
            <a:pPr marL="109728" indent="0">
              <a:buNone/>
            </a:pPr>
            <a:endParaRPr lang="en-US" altLang="ja-JP" sz="2400" dirty="0"/>
          </a:p>
          <a:p>
            <a:endParaRPr lang="en-US" altLang="ja-JP" sz="2800" dirty="0"/>
          </a:p>
          <a:p>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a:xfrm>
            <a:off x="457200" y="274638"/>
            <a:ext cx="8229600" cy="841565"/>
          </a:xfrm>
        </p:spPr>
        <p:txBody>
          <a:bodyPr>
            <a:noAutofit/>
          </a:bodyPr>
          <a:lstStyle/>
          <a:p>
            <a:r>
              <a:rPr lang="ja-JP" altLang="en-US" sz="3200" dirty="0"/>
              <a:t>２．税金の色々な仕組みを知ろう</a:t>
            </a:r>
            <a:endParaRPr lang="en-US" altLang="ja-JP" sz="3200" dirty="0"/>
          </a:p>
        </p:txBody>
      </p:sp>
      <p:sp>
        <p:nvSpPr>
          <p:cNvPr id="4" name="スライド番号プレースホルダー 3">
            <a:extLst>
              <a:ext uri="{FF2B5EF4-FFF2-40B4-BE49-F238E27FC236}">
                <a16:creationId xmlns:a16="http://schemas.microsoft.com/office/drawing/2014/main" id="{70AD1283-3FAC-408C-96ED-6CC453E8086E}"/>
              </a:ext>
            </a:extLst>
          </p:cNvPr>
          <p:cNvSpPr>
            <a:spLocks noGrp="1"/>
          </p:cNvSpPr>
          <p:nvPr>
            <p:ph type="sldNum" sz="quarter" idx="12"/>
          </p:nvPr>
        </p:nvSpPr>
        <p:spPr/>
        <p:txBody>
          <a:bodyPr/>
          <a:lstStyle/>
          <a:p>
            <a:fld id="{866E6E1F-C619-4765-ACE4-D694EB1B9F7E}" type="slidenum">
              <a:rPr kumimoji="1" lang="ja-JP" altLang="en-US" smtClean="0"/>
              <a:t>7</a:t>
            </a:fld>
            <a:endParaRPr kumimoji="1" lang="ja-JP" altLang="en-US" dirty="0"/>
          </a:p>
        </p:txBody>
      </p:sp>
    </p:spTree>
    <p:extLst>
      <p:ext uri="{BB962C8B-B14F-4D97-AF65-F5344CB8AC3E}">
        <p14:creationId xmlns:p14="http://schemas.microsoft.com/office/powerpoint/2010/main" val="367624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a:xfrm>
            <a:off x="457200" y="1052736"/>
            <a:ext cx="8229600" cy="5720333"/>
          </a:xfrm>
        </p:spPr>
        <p:txBody>
          <a:bodyPr>
            <a:normAutofit fontScale="77500" lnSpcReduction="20000"/>
          </a:bodyPr>
          <a:lstStyle/>
          <a:p>
            <a:r>
              <a:rPr lang="ja-JP" altLang="en-US" sz="2800" dirty="0"/>
              <a:t>公平に税金を集めよう！</a:t>
            </a:r>
            <a:endParaRPr lang="en-US" altLang="ja-JP" sz="2800" dirty="0"/>
          </a:p>
          <a:p>
            <a:r>
              <a:rPr lang="ja-JP" altLang="en-US" sz="2800" dirty="0"/>
              <a:t>大きな政府</a:t>
            </a:r>
            <a:r>
              <a:rPr lang="en-US" altLang="ja-JP" sz="2800" dirty="0"/>
              <a:t>vs</a:t>
            </a:r>
            <a:r>
              <a:rPr lang="ja-JP" altLang="en-US" sz="2800" dirty="0"/>
              <a:t>小さな政府、公平とは？（累進課税を採用するか）</a:t>
            </a:r>
            <a:endParaRPr lang="en-US" altLang="ja-JP" sz="2800" dirty="0"/>
          </a:p>
          <a:p>
            <a:r>
              <a:rPr lang="ja-JP" altLang="en-US" sz="2800" dirty="0"/>
              <a:t>グループ毎に話し合って、②の答えを黒板に。</a:t>
            </a:r>
            <a:endParaRPr lang="en-US" altLang="ja-JP" sz="2800" dirty="0"/>
          </a:p>
          <a:p>
            <a:pPr marL="109728" indent="0">
              <a:buNone/>
            </a:pPr>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endParaRPr lang="en-US" altLang="ja-JP" sz="2800" dirty="0"/>
          </a:p>
          <a:p>
            <a:pPr marL="109728" indent="0">
              <a:buNone/>
            </a:pPr>
            <a:endParaRPr lang="en-US" altLang="ja-JP" sz="2800" dirty="0"/>
          </a:p>
          <a:p>
            <a:pPr lvl="1"/>
            <a:r>
              <a:rPr lang="ja-JP" altLang="en-US" sz="2400" dirty="0"/>
              <a:t>集め方の</a:t>
            </a:r>
            <a:endParaRPr lang="en-US" altLang="ja-JP" sz="2400" dirty="0"/>
          </a:p>
          <a:p>
            <a:pPr marL="393192" lvl="1" indent="0">
              <a:buNone/>
            </a:pPr>
            <a:r>
              <a:rPr lang="ja-JP" altLang="en-US" sz="2400" dirty="0"/>
              <a:t>　　工夫：</a:t>
            </a:r>
            <a:endParaRPr lang="en-US" altLang="ja-JP" sz="2400" dirty="0"/>
          </a:p>
          <a:p>
            <a:pPr marL="393192" lvl="1" indent="0">
              <a:buNone/>
            </a:pPr>
            <a:endParaRPr lang="en-US" altLang="ja-JP" sz="2400" dirty="0"/>
          </a:p>
          <a:p>
            <a:pPr lvl="1"/>
            <a:endParaRPr lang="en-US" altLang="ja-JP" sz="2400" dirty="0"/>
          </a:p>
          <a:p>
            <a:pPr lvl="1"/>
            <a:r>
              <a:rPr lang="ja-JP" altLang="en-US" sz="2400" dirty="0"/>
              <a:t>　　　　　　　　　　　（ディスカッション</a:t>
            </a:r>
            <a:r>
              <a:rPr lang="en-US" altLang="ja-JP" sz="2400" dirty="0"/>
              <a:t>10</a:t>
            </a:r>
            <a:r>
              <a:rPr lang="ja-JP" altLang="en-US" sz="2400" dirty="0"/>
              <a:t>分、発表</a:t>
            </a:r>
            <a:r>
              <a:rPr lang="en-US" altLang="ja-JP" sz="2400" dirty="0"/>
              <a:t>12</a:t>
            </a:r>
            <a:r>
              <a:rPr lang="ja-JP" altLang="en-US" sz="2400" dirty="0"/>
              <a:t>分　教材：本資料）</a:t>
            </a:r>
            <a:endParaRPr lang="en-US" altLang="ja-JP" sz="2400" dirty="0"/>
          </a:p>
          <a:p>
            <a:pPr marL="109728" indent="0">
              <a:buNone/>
            </a:pPr>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a:xfrm>
            <a:off x="457200" y="144033"/>
            <a:ext cx="8229600" cy="922114"/>
          </a:xfrm>
        </p:spPr>
        <p:txBody>
          <a:bodyPr>
            <a:normAutofit fontScale="90000"/>
          </a:bodyPr>
          <a:lstStyle/>
          <a:p>
            <a:r>
              <a:rPr lang="ja-JP" altLang="en-US" sz="4400" dirty="0"/>
              <a:t>３．</a:t>
            </a:r>
            <a:r>
              <a:rPr lang="ja-JP" altLang="en-US" sz="4000" dirty="0"/>
              <a:t>税金を納めるルールについて考えよう</a:t>
            </a:r>
            <a:endParaRPr lang="en-US" altLang="ja-JP" sz="4000" dirty="0"/>
          </a:p>
        </p:txBody>
      </p:sp>
      <p:graphicFrame>
        <p:nvGraphicFramePr>
          <p:cNvPr id="4" name="表 3">
            <a:extLst>
              <a:ext uri="{FF2B5EF4-FFF2-40B4-BE49-F238E27FC236}">
                <a16:creationId xmlns:a16="http://schemas.microsoft.com/office/drawing/2014/main" id="{C8E1678B-C7B3-4F25-BD7D-5656D9252705}"/>
              </a:ext>
            </a:extLst>
          </p:cNvPr>
          <p:cNvGraphicFramePr>
            <a:graphicFrameLocks noGrp="1"/>
          </p:cNvGraphicFramePr>
          <p:nvPr>
            <p:extLst>
              <p:ext uri="{D42A27DB-BD31-4B8C-83A1-F6EECF244321}">
                <p14:modId xmlns:p14="http://schemas.microsoft.com/office/powerpoint/2010/main" val="4205883055"/>
              </p:ext>
            </p:extLst>
          </p:nvPr>
        </p:nvGraphicFramePr>
        <p:xfrm>
          <a:off x="611560" y="1974850"/>
          <a:ext cx="7920880" cy="3013136"/>
        </p:xfrm>
        <a:graphic>
          <a:graphicData uri="http://schemas.openxmlformats.org/drawingml/2006/table">
            <a:tbl>
              <a:tblPr firstRow="1" bandRow="1">
                <a:tableStyleId>{5C22544A-7EE6-4342-B048-85BDC9FD1C3A}</a:tableStyleId>
              </a:tblPr>
              <a:tblGrid>
                <a:gridCol w="1980220">
                  <a:extLst>
                    <a:ext uri="{9D8B030D-6E8A-4147-A177-3AD203B41FA5}">
                      <a16:colId xmlns:a16="http://schemas.microsoft.com/office/drawing/2014/main" val="1874792426"/>
                    </a:ext>
                  </a:extLst>
                </a:gridCol>
                <a:gridCol w="1980220">
                  <a:extLst>
                    <a:ext uri="{9D8B030D-6E8A-4147-A177-3AD203B41FA5}">
                      <a16:colId xmlns:a16="http://schemas.microsoft.com/office/drawing/2014/main" val="3680112261"/>
                    </a:ext>
                  </a:extLst>
                </a:gridCol>
                <a:gridCol w="1980220">
                  <a:extLst>
                    <a:ext uri="{9D8B030D-6E8A-4147-A177-3AD203B41FA5}">
                      <a16:colId xmlns:a16="http://schemas.microsoft.com/office/drawing/2014/main" val="4237694206"/>
                    </a:ext>
                  </a:extLst>
                </a:gridCol>
                <a:gridCol w="1980220">
                  <a:extLst>
                    <a:ext uri="{9D8B030D-6E8A-4147-A177-3AD203B41FA5}">
                      <a16:colId xmlns:a16="http://schemas.microsoft.com/office/drawing/2014/main" val="2821953399"/>
                    </a:ext>
                  </a:extLst>
                </a:gridCol>
              </a:tblGrid>
              <a:tr h="593264">
                <a:tc>
                  <a:txBody>
                    <a:bodyPr/>
                    <a:lstStyle/>
                    <a:p>
                      <a:endParaRPr kumimoji="1" lang="ja-JP" altLang="en-US" dirty="0"/>
                    </a:p>
                  </a:txBody>
                  <a:tcPr/>
                </a:tc>
                <a:tc>
                  <a:txBody>
                    <a:bodyPr/>
                    <a:lstStyle/>
                    <a:p>
                      <a:r>
                        <a:rPr lang="ja-JP" altLang="en-US" dirty="0"/>
                        <a:t>もうけた お金①</a:t>
                      </a:r>
                      <a:endParaRPr kumimoji="1" lang="ja-JP" altLang="en-US" dirty="0"/>
                    </a:p>
                  </a:txBody>
                  <a:tcPr/>
                </a:tc>
                <a:tc>
                  <a:txBody>
                    <a:bodyPr/>
                    <a:lstStyle/>
                    <a:p>
                      <a:r>
                        <a:rPr lang="ja-JP" altLang="en-US" dirty="0"/>
                        <a:t>集める 税金②</a:t>
                      </a:r>
                      <a:endParaRPr kumimoji="1" lang="ja-JP" altLang="en-US" dirty="0"/>
                    </a:p>
                  </a:txBody>
                  <a:tcPr/>
                </a:tc>
                <a:tc>
                  <a:txBody>
                    <a:bodyPr/>
                    <a:lstStyle/>
                    <a:p>
                      <a:r>
                        <a:rPr lang="ja-JP" altLang="en-US" dirty="0"/>
                        <a:t>手元に残る</a:t>
                      </a:r>
                      <a:endParaRPr lang="en-US" altLang="ja-JP" dirty="0"/>
                    </a:p>
                    <a:p>
                      <a:r>
                        <a:rPr lang="ja-JP" altLang="en-US" dirty="0"/>
                        <a:t>お金①－②</a:t>
                      </a:r>
                      <a:endParaRPr kumimoji="1" lang="ja-JP" altLang="en-US" dirty="0"/>
                    </a:p>
                  </a:txBody>
                  <a:tcPr/>
                </a:tc>
                <a:extLst>
                  <a:ext uri="{0D108BD9-81ED-4DB2-BD59-A6C34878D82A}">
                    <a16:rowId xmlns:a16="http://schemas.microsoft.com/office/drawing/2014/main" val="2326193079"/>
                  </a:ext>
                </a:extLst>
              </a:tr>
              <a:tr h="593264">
                <a:tc>
                  <a:txBody>
                    <a:bodyPr/>
                    <a:lstStyle/>
                    <a:p>
                      <a:r>
                        <a:rPr lang="ja-JP" altLang="en-US" dirty="0"/>
                        <a:t>Ａさん</a:t>
                      </a:r>
                      <a:endParaRPr kumimoji="1" lang="ja-JP" altLang="en-US" dirty="0"/>
                    </a:p>
                  </a:txBody>
                  <a:tcPr/>
                </a:tc>
                <a:tc>
                  <a:txBody>
                    <a:bodyPr/>
                    <a:lstStyle/>
                    <a:p>
                      <a:pPr algn="r"/>
                      <a:r>
                        <a:rPr lang="en-US" altLang="ja-JP" dirty="0"/>
                        <a:t>700 </a:t>
                      </a:r>
                      <a:r>
                        <a:rPr lang="ja-JP" altLang="en-US" dirty="0"/>
                        <a:t>万円 </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525798249"/>
                  </a:ext>
                </a:extLst>
              </a:tr>
              <a:tr h="593264">
                <a:tc>
                  <a:txBody>
                    <a:bodyPr/>
                    <a:lstStyle/>
                    <a:p>
                      <a:r>
                        <a:rPr lang="ja-JP" altLang="en-US" dirty="0"/>
                        <a:t>Ｂさん</a:t>
                      </a:r>
                      <a:endParaRPr kumimoji="1" lang="ja-JP" altLang="en-US" dirty="0"/>
                    </a:p>
                  </a:txBody>
                  <a:tcPr/>
                </a:tc>
                <a:tc>
                  <a:txBody>
                    <a:bodyPr/>
                    <a:lstStyle/>
                    <a:p>
                      <a:pPr algn="r"/>
                      <a:r>
                        <a:rPr lang="en-US" altLang="ja-JP" dirty="0"/>
                        <a:t>250 </a:t>
                      </a:r>
                      <a:r>
                        <a:rPr lang="ja-JP" altLang="en-US" dirty="0"/>
                        <a:t>万円 </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310296729"/>
                  </a:ext>
                </a:extLst>
              </a:tr>
              <a:tr h="593264">
                <a:tc>
                  <a:txBody>
                    <a:bodyPr/>
                    <a:lstStyle/>
                    <a:p>
                      <a:r>
                        <a:rPr lang="ja-JP" altLang="en-US" dirty="0"/>
                        <a:t>Ｃさん</a:t>
                      </a:r>
                      <a:endParaRPr kumimoji="1" lang="ja-JP" altLang="en-US" dirty="0"/>
                    </a:p>
                  </a:txBody>
                  <a:tcPr/>
                </a:tc>
                <a:tc>
                  <a:txBody>
                    <a:bodyPr/>
                    <a:lstStyle/>
                    <a:p>
                      <a:pPr algn="r"/>
                      <a:r>
                        <a:rPr lang="en-US" altLang="ja-JP" dirty="0"/>
                        <a:t>50 </a:t>
                      </a:r>
                      <a:r>
                        <a:rPr lang="ja-JP" altLang="en-US" dirty="0"/>
                        <a:t>万円 </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567703349"/>
                  </a:ext>
                </a:extLst>
              </a:tr>
              <a:tr h="593264">
                <a:tc>
                  <a:txBody>
                    <a:bodyPr/>
                    <a:lstStyle/>
                    <a:p>
                      <a:r>
                        <a:rPr lang="ja-JP" altLang="en-US" dirty="0"/>
                        <a:t>合計</a:t>
                      </a:r>
                      <a:endParaRPr kumimoji="1" lang="ja-JP" altLang="en-US" dirty="0"/>
                    </a:p>
                  </a:txBody>
                  <a:tcPr/>
                </a:tc>
                <a:tc>
                  <a:txBody>
                    <a:bodyPr/>
                    <a:lstStyle/>
                    <a:p>
                      <a:pPr algn="r"/>
                      <a:r>
                        <a:rPr lang="en-US" altLang="ja-JP" dirty="0"/>
                        <a:t>1,000 </a:t>
                      </a:r>
                      <a:r>
                        <a:rPr lang="ja-JP" altLang="en-US" dirty="0"/>
                        <a:t>万円</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496267299"/>
                  </a:ext>
                </a:extLst>
              </a:tr>
            </a:tbl>
          </a:graphicData>
        </a:graphic>
      </p:graphicFrame>
      <p:sp>
        <p:nvSpPr>
          <p:cNvPr id="5" name="四角形: 角を丸くする 4">
            <a:extLst>
              <a:ext uri="{FF2B5EF4-FFF2-40B4-BE49-F238E27FC236}">
                <a16:creationId xmlns:a16="http://schemas.microsoft.com/office/drawing/2014/main" id="{10CBD4E3-ADE0-4904-AC9E-E4C2DC777E5E}"/>
              </a:ext>
            </a:extLst>
          </p:cNvPr>
          <p:cNvSpPr/>
          <p:nvPr/>
        </p:nvSpPr>
        <p:spPr>
          <a:xfrm>
            <a:off x="4572000" y="2492896"/>
            <a:ext cx="1872208" cy="2520280"/>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6" name="四角形: 角を丸くする 5">
            <a:extLst>
              <a:ext uri="{FF2B5EF4-FFF2-40B4-BE49-F238E27FC236}">
                <a16:creationId xmlns:a16="http://schemas.microsoft.com/office/drawing/2014/main" id="{69AA9F48-AED7-4D43-9D8E-D66E64BE4599}"/>
              </a:ext>
            </a:extLst>
          </p:cNvPr>
          <p:cNvSpPr/>
          <p:nvPr/>
        </p:nvSpPr>
        <p:spPr>
          <a:xfrm>
            <a:off x="3059832" y="5013176"/>
            <a:ext cx="5472608" cy="1080120"/>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7" name="スライド番号プレースホルダー 6">
            <a:extLst>
              <a:ext uri="{FF2B5EF4-FFF2-40B4-BE49-F238E27FC236}">
                <a16:creationId xmlns:a16="http://schemas.microsoft.com/office/drawing/2014/main" id="{5EA15683-8DBC-4722-A409-3EFA3ACC01A9}"/>
              </a:ext>
            </a:extLst>
          </p:cNvPr>
          <p:cNvSpPr>
            <a:spLocks noGrp="1"/>
          </p:cNvSpPr>
          <p:nvPr>
            <p:ph type="sldNum" sz="quarter" idx="12"/>
          </p:nvPr>
        </p:nvSpPr>
        <p:spPr/>
        <p:txBody>
          <a:bodyPr/>
          <a:lstStyle/>
          <a:p>
            <a:fld id="{866E6E1F-C619-4765-ACE4-D694EB1B9F7E}" type="slidenum">
              <a:rPr kumimoji="1" lang="ja-JP" altLang="en-US" smtClean="0"/>
              <a:t>8</a:t>
            </a:fld>
            <a:endParaRPr kumimoji="1" lang="ja-JP" altLang="en-US" dirty="0"/>
          </a:p>
        </p:txBody>
      </p:sp>
    </p:spTree>
    <p:extLst>
      <p:ext uri="{BB962C8B-B14F-4D97-AF65-F5344CB8AC3E}">
        <p14:creationId xmlns:p14="http://schemas.microsoft.com/office/powerpoint/2010/main" val="379728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13" end="13"/>
                                            </p:txEl>
                                          </p:spTgt>
                                        </p:tgtEl>
                                        <p:attrNameLst>
                                          <p:attrName>style.visibility</p:attrName>
                                        </p:attrNameLst>
                                      </p:cBhvr>
                                      <p:to>
                                        <p:strVal val="visible"/>
                                      </p:to>
                                    </p:set>
                                    <p:animEffect transition="in" filter="fade">
                                      <p:cBhvr>
                                        <p:cTn id="26" dur="1000"/>
                                        <p:tgtEl>
                                          <p:spTgt spid="2">
                                            <p:txEl>
                                              <p:pRg st="13" end="13"/>
                                            </p:txEl>
                                          </p:spTgt>
                                        </p:tgtEl>
                                      </p:cBhvr>
                                    </p:animEffect>
                                    <p:anim calcmode="lin" valueType="num">
                                      <p:cBhvr>
                                        <p:cTn id="27"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animEffect transition="in" filter="fade">
                                      <p:cBhvr>
                                        <p:cTn id="31" dur="1000"/>
                                        <p:tgtEl>
                                          <p:spTgt spid="2">
                                            <p:txEl>
                                              <p:pRg st="14" end="14"/>
                                            </p:txEl>
                                          </p:spTgt>
                                        </p:tgtEl>
                                      </p:cBhvr>
                                    </p:animEffect>
                                    <p:anim calcmode="lin" valueType="num">
                                      <p:cBhvr>
                                        <p:cTn id="32"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17" end="17"/>
                                            </p:txEl>
                                          </p:spTgt>
                                        </p:tgtEl>
                                        <p:attrNameLst>
                                          <p:attrName>style.visibility</p:attrName>
                                        </p:attrNameLst>
                                      </p:cBhvr>
                                      <p:to>
                                        <p:strVal val="visible"/>
                                      </p:to>
                                    </p:set>
                                    <p:animEffect transition="in" filter="fade">
                                      <p:cBhvr>
                                        <p:cTn id="36" dur="1000"/>
                                        <p:tgtEl>
                                          <p:spTgt spid="2">
                                            <p:txEl>
                                              <p:pRg st="17" end="17"/>
                                            </p:txEl>
                                          </p:spTgt>
                                        </p:tgtEl>
                                      </p:cBhvr>
                                    </p:animEffect>
                                    <p:anim calcmode="lin" valueType="num">
                                      <p:cBhvr>
                                        <p:cTn id="37"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8ED5A10-1BC0-4670-AC6D-A1D34B057321}"/>
              </a:ext>
            </a:extLst>
          </p:cNvPr>
          <p:cNvSpPr>
            <a:spLocks noGrp="1"/>
          </p:cNvSpPr>
          <p:nvPr>
            <p:ph idx="1"/>
          </p:nvPr>
        </p:nvSpPr>
        <p:spPr/>
        <p:txBody>
          <a:bodyPr>
            <a:normAutofit fontScale="92500" lnSpcReduction="20000"/>
          </a:bodyPr>
          <a:lstStyle/>
          <a:p>
            <a:pPr marL="393192" lvl="1" indent="0">
              <a:buNone/>
            </a:pPr>
            <a:endParaRPr lang="en-US" altLang="ja-JP" sz="2400" dirty="0"/>
          </a:p>
          <a:p>
            <a:r>
              <a:rPr lang="ja-JP" altLang="en-US" sz="2800" dirty="0"/>
              <a:t>税金は、わたしたちの生活に密接に関係がある。</a:t>
            </a:r>
            <a:endParaRPr lang="en-US" altLang="ja-JP" sz="2800" dirty="0"/>
          </a:p>
          <a:p>
            <a:r>
              <a:rPr lang="ja-JP" altLang="en-US" sz="2800" dirty="0"/>
              <a:t>税金のルールは、わたしたち自らが考えていく必要がある。</a:t>
            </a:r>
            <a:endParaRPr lang="en-US" altLang="ja-JP" sz="2800" dirty="0"/>
          </a:p>
          <a:p>
            <a:r>
              <a:rPr lang="ja-JP" altLang="en-US" sz="2800" dirty="0"/>
              <a:t>ルールを考えるためには、経済や政治について多くのことを知る必要がある。</a:t>
            </a:r>
            <a:endParaRPr lang="en-US" altLang="ja-JP" sz="2800" dirty="0"/>
          </a:p>
          <a:p>
            <a:pPr marL="109728" indent="0">
              <a:buNone/>
            </a:pPr>
            <a:r>
              <a:rPr lang="ja-JP" altLang="en-US" sz="2800" dirty="0"/>
              <a:t>↓</a:t>
            </a:r>
            <a:endParaRPr lang="en-US" altLang="ja-JP" sz="2800" dirty="0"/>
          </a:p>
          <a:p>
            <a:r>
              <a:rPr lang="ja-JP" altLang="en-US" sz="2800" dirty="0"/>
              <a:t>公民の学習を通じ、経済や政治についての理解を深めていってください。</a:t>
            </a:r>
            <a:endParaRPr lang="en-US" altLang="ja-JP" sz="2800" dirty="0"/>
          </a:p>
          <a:p>
            <a:endParaRPr lang="en-US" altLang="ja-JP" sz="2800" dirty="0"/>
          </a:p>
          <a:p>
            <a:endParaRPr lang="en-US" altLang="ja-JP" sz="2800" dirty="0"/>
          </a:p>
          <a:p>
            <a:pPr lvl="1"/>
            <a:r>
              <a:rPr lang="ja-JP" altLang="en-US" sz="2400" dirty="0"/>
              <a:t>（</a:t>
            </a:r>
            <a:r>
              <a:rPr lang="en-US" altLang="ja-JP" sz="2400" dirty="0"/>
              <a:t>3</a:t>
            </a:r>
            <a:r>
              <a:rPr lang="ja-JP" altLang="en-US" sz="2400" dirty="0"/>
              <a:t>分）</a:t>
            </a:r>
            <a:endParaRPr lang="en-US" altLang="ja-JP" sz="2400" dirty="0"/>
          </a:p>
          <a:p>
            <a:endParaRPr lang="en-US" altLang="ja-JP" sz="2800" dirty="0"/>
          </a:p>
          <a:p>
            <a:endParaRPr lang="en-US" altLang="ja-JP" sz="2800" dirty="0"/>
          </a:p>
          <a:p>
            <a:endParaRPr kumimoji="1" lang="ja-JP" altLang="en-US" dirty="0"/>
          </a:p>
        </p:txBody>
      </p:sp>
      <p:sp>
        <p:nvSpPr>
          <p:cNvPr id="3" name="タイトル 2">
            <a:extLst>
              <a:ext uri="{FF2B5EF4-FFF2-40B4-BE49-F238E27FC236}">
                <a16:creationId xmlns:a16="http://schemas.microsoft.com/office/drawing/2014/main" id="{519A40DF-1CFA-42E8-AA19-529F83065B49}"/>
              </a:ext>
            </a:extLst>
          </p:cNvPr>
          <p:cNvSpPr>
            <a:spLocks noGrp="1"/>
          </p:cNvSpPr>
          <p:nvPr>
            <p:ph type="title"/>
          </p:nvPr>
        </p:nvSpPr>
        <p:spPr/>
        <p:txBody>
          <a:bodyPr>
            <a:normAutofit/>
          </a:bodyPr>
          <a:lstStyle/>
          <a:p>
            <a:r>
              <a:rPr lang="ja-JP" altLang="en-US" sz="4400" dirty="0"/>
              <a:t>４．まとめ</a:t>
            </a:r>
            <a:endParaRPr lang="en-US" altLang="ja-JP" sz="4400" dirty="0"/>
          </a:p>
        </p:txBody>
      </p:sp>
      <p:sp>
        <p:nvSpPr>
          <p:cNvPr id="4" name="スライド番号プレースホルダー 3">
            <a:extLst>
              <a:ext uri="{FF2B5EF4-FFF2-40B4-BE49-F238E27FC236}">
                <a16:creationId xmlns:a16="http://schemas.microsoft.com/office/drawing/2014/main" id="{6E24F773-53CE-4E45-829A-0B0B0A983065}"/>
              </a:ext>
            </a:extLst>
          </p:cNvPr>
          <p:cNvSpPr>
            <a:spLocks noGrp="1"/>
          </p:cNvSpPr>
          <p:nvPr>
            <p:ph type="sldNum" sz="quarter" idx="12"/>
          </p:nvPr>
        </p:nvSpPr>
        <p:spPr/>
        <p:txBody>
          <a:bodyPr/>
          <a:lstStyle/>
          <a:p>
            <a:fld id="{866E6E1F-C619-4765-ACE4-D694EB1B9F7E}" type="slidenum">
              <a:rPr kumimoji="1" lang="ja-JP" altLang="en-US" smtClean="0"/>
              <a:t>9</a:t>
            </a:fld>
            <a:endParaRPr kumimoji="1" lang="ja-JP" altLang="en-US" dirty="0"/>
          </a:p>
        </p:txBody>
      </p:sp>
    </p:spTree>
    <p:extLst>
      <p:ext uri="{BB962C8B-B14F-4D97-AF65-F5344CB8AC3E}">
        <p14:creationId xmlns:p14="http://schemas.microsoft.com/office/powerpoint/2010/main" val="199993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3180</TotalTime>
  <Words>1708</Words>
  <PresentationFormat>画面に合わせる (4:3)</PresentationFormat>
  <Paragraphs>261</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ＭＳ Ｐゴシック</vt:lpstr>
      <vt:lpstr>游ゴシック</vt:lpstr>
      <vt:lpstr>Lucida Sans Unicode</vt:lpstr>
      <vt:lpstr>Verdana</vt:lpstr>
      <vt:lpstr>Wingdings</vt:lpstr>
      <vt:lpstr>Wingdings 2</vt:lpstr>
      <vt:lpstr>Wingdings 3</vt:lpstr>
      <vt:lpstr>ビジネス</vt:lpstr>
      <vt:lpstr>本授業のねらい（講師向け）</vt:lpstr>
      <vt:lpstr>租税教室</vt:lpstr>
      <vt:lpstr>講師紹介</vt:lpstr>
      <vt:lpstr>今日の授業の流れ</vt:lpstr>
      <vt:lpstr>１．税のルールは誰が決めるか</vt:lpstr>
      <vt:lpstr>PowerPoint プレゼンテーション</vt:lpstr>
      <vt:lpstr>２．税金の色々な仕組みを知ろう</vt:lpstr>
      <vt:lpstr>３．税金を納めるルールについて考えよう</vt:lpstr>
      <vt:lpstr>４．まとめ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2018-12-07T00:00:58Z</cp:lastPrinted>
  <dcterms:created xsi:type="dcterms:W3CDTF">2016-01-31T12:25:15Z</dcterms:created>
  <dcterms:modified xsi:type="dcterms:W3CDTF">2018-12-08T06:06:19Z</dcterms:modified>
</cp:coreProperties>
</file>