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handoutMasterIdLst>
    <p:handoutMasterId r:id="rId12"/>
  </p:handoutMasterIdLst>
  <p:sldIdLst>
    <p:sldId id="263" r:id="rId2"/>
    <p:sldId id="329" r:id="rId3"/>
    <p:sldId id="327" r:id="rId4"/>
    <p:sldId id="330" r:id="rId5"/>
    <p:sldId id="331" r:id="rId6"/>
    <p:sldId id="335" r:id="rId7"/>
    <p:sldId id="332" r:id="rId8"/>
    <p:sldId id="333" r:id="rId9"/>
    <p:sldId id="334"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63819" autoAdjust="0"/>
  </p:normalViewPr>
  <p:slideViewPr>
    <p:cSldViewPr>
      <p:cViewPr varScale="1">
        <p:scale>
          <a:sx n="51" d="100"/>
          <a:sy n="51" d="100"/>
        </p:scale>
        <p:origin x="170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362" y="-66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D909F41-0A40-47AB-9668-B07F89DA0920}"/>
              </a:ext>
            </a:extLst>
          </p:cNvPr>
          <p:cNvSpPr>
            <a:spLocks noGrp="1"/>
          </p:cNvSpPr>
          <p:nvPr>
            <p:ph type="hdr" sz="quarter"/>
          </p:nvPr>
        </p:nvSpPr>
        <p:spPr>
          <a:xfrm>
            <a:off x="0" y="0"/>
            <a:ext cx="2918249" cy="494982"/>
          </a:xfrm>
          <a:prstGeom prst="rect">
            <a:avLst/>
          </a:prstGeom>
        </p:spPr>
        <p:txBody>
          <a:bodyPr vert="horz" lIns="91363" tIns="45681" rIns="91363" bIns="45681"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C270E9E-7A36-4AEE-98EA-D3435914A5D3}"/>
              </a:ext>
            </a:extLst>
          </p:cNvPr>
          <p:cNvSpPr>
            <a:spLocks noGrp="1"/>
          </p:cNvSpPr>
          <p:nvPr>
            <p:ph type="dt" sz="quarter" idx="1"/>
          </p:nvPr>
        </p:nvSpPr>
        <p:spPr>
          <a:xfrm>
            <a:off x="3815928" y="0"/>
            <a:ext cx="2918249" cy="494982"/>
          </a:xfrm>
          <a:prstGeom prst="rect">
            <a:avLst/>
          </a:prstGeom>
        </p:spPr>
        <p:txBody>
          <a:bodyPr vert="horz" lIns="91363" tIns="45681" rIns="91363" bIns="45681" rtlCol="0"/>
          <a:lstStyle>
            <a:lvl1pPr algn="r">
              <a:defRPr sz="1200"/>
            </a:lvl1pPr>
          </a:lstStyle>
          <a:p>
            <a:fld id="{DDBADE5C-39FC-4C0C-A3F2-759E449F2F82}" type="datetimeFigureOut">
              <a:rPr kumimoji="1" lang="ja-JP" altLang="en-US" smtClean="0"/>
              <a:t>2019/12/3</a:t>
            </a:fld>
            <a:endParaRPr kumimoji="1" lang="ja-JP" altLang="en-US"/>
          </a:p>
        </p:txBody>
      </p:sp>
      <p:sp>
        <p:nvSpPr>
          <p:cNvPr id="4" name="フッター プレースホルダー 3">
            <a:extLst>
              <a:ext uri="{FF2B5EF4-FFF2-40B4-BE49-F238E27FC236}">
                <a16:creationId xmlns:a16="http://schemas.microsoft.com/office/drawing/2014/main" id="{416CFD90-9F29-49E8-A9F7-6AC1E28B3003}"/>
              </a:ext>
            </a:extLst>
          </p:cNvPr>
          <p:cNvSpPr>
            <a:spLocks noGrp="1"/>
          </p:cNvSpPr>
          <p:nvPr>
            <p:ph type="ftr" sz="quarter" idx="2"/>
          </p:nvPr>
        </p:nvSpPr>
        <p:spPr>
          <a:xfrm>
            <a:off x="0" y="9371332"/>
            <a:ext cx="2918249" cy="494982"/>
          </a:xfrm>
          <a:prstGeom prst="rect">
            <a:avLst/>
          </a:prstGeom>
        </p:spPr>
        <p:txBody>
          <a:bodyPr vert="horz" lIns="91363" tIns="45681" rIns="91363" bIns="45681"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36C675A-D3C6-464D-AE37-E5DFDB156F36}"/>
              </a:ext>
            </a:extLst>
          </p:cNvPr>
          <p:cNvSpPr>
            <a:spLocks noGrp="1"/>
          </p:cNvSpPr>
          <p:nvPr>
            <p:ph type="sldNum" sz="quarter" idx="3"/>
          </p:nvPr>
        </p:nvSpPr>
        <p:spPr>
          <a:xfrm>
            <a:off x="3815928" y="9371332"/>
            <a:ext cx="2918249" cy="494982"/>
          </a:xfrm>
          <a:prstGeom prst="rect">
            <a:avLst/>
          </a:prstGeom>
        </p:spPr>
        <p:txBody>
          <a:bodyPr vert="horz" lIns="91363" tIns="45681" rIns="91363" bIns="45681" rtlCol="0" anchor="b"/>
          <a:lstStyle>
            <a:lvl1pPr algn="r">
              <a:defRPr sz="1200"/>
            </a:lvl1pPr>
          </a:lstStyle>
          <a:p>
            <a:fld id="{41EBA153-894D-4DBD-8B0A-CCD57E595869}" type="slidenum">
              <a:rPr kumimoji="1" lang="ja-JP" altLang="en-US" smtClean="0"/>
              <a:t>‹#›</a:t>
            </a:fld>
            <a:endParaRPr kumimoji="1" lang="ja-JP" altLang="en-US"/>
          </a:p>
        </p:txBody>
      </p:sp>
    </p:spTree>
    <p:extLst>
      <p:ext uri="{BB962C8B-B14F-4D97-AF65-F5344CB8AC3E}">
        <p14:creationId xmlns:p14="http://schemas.microsoft.com/office/powerpoint/2010/main" val="1272330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249" cy="494982"/>
          </a:xfrm>
          <a:prstGeom prst="rect">
            <a:avLst/>
          </a:prstGeom>
        </p:spPr>
        <p:txBody>
          <a:bodyPr vert="horz" lIns="91345" tIns="45671" rIns="91345" bIns="456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930" y="0"/>
            <a:ext cx="2918249" cy="494982"/>
          </a:xfrm>
          <a:prstGeom prst="rect">
            <a:avLst/>
          </a:prstGeom>
        </p:spPr>
        <p:txBody>
          <a:bodyPr vert="horz" lIns="91345" tIns="45671" rIns="91345" bIns="45671" rtlCol="0"/>
          <a:lstStyle>
            <a:lvl1pPr algn="r">
              <a:defRPr sz="1200"/>
            </a:lvl1pPr>
          </a:lstStyle>
          <a:p>
            <a:fld id="{773ED8D3-C9B9-412F-BE21-5BCB11A2A21B}"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1150938" y="1235075"/>
            <a:ext cx="4433887" cy="3327400"/>
          </a:xfrm>
          <a:prstGeom prst="rect">
            <a:avLst/>
          </a:prstGeom>
          <a:noFill/>
          <a:ln w="12700">
            <a:solidFill>
              <a:prstClr val="black"/>
            </a:solidFill>
          </a:ln>
        </p:spPr>
        <p:txBody>
          <a:bodyPr vert="horz" lIns="91345" tIns="45671" rIns="91345" bIns="45671" rtlCol="0" anchor="ctr"/>
          <a:lstStyle/>
          <a:p>
            <a:endParaRPr lang="ja-JP" altLang="en-US"/>
          </a:p>
        </p:txBody>
      </p:sp>
      <p:sp>
        <p:nvSpPr>
          <p:cNvPr id="5" name="ノート プレースホルダー 4"/>
          <p:cNvSpPr>
            <a:spLocks noGrp="1"/>
          </p:cNvSpPr>
          <p:nvPr>
            <p:ph type="body" sz="quarter" idx="3"/>
          </p:nvPr>
        </p:nvSpPr>
        <p:spPr>
          <a:xfrm>
            <a:off x="674055" y="4748334"/>
            <a:ext cx="5387658" cy="3885286"/>
          </a:xfrm>
          <a:prstGeom prst="rect">
            <a:avLst/>
          </a:prstGeom>
        </p:spPr>
        <p:txBody>
          <a:bodyPr vert="horz" lIns="91345" tIns="45671" rIns="91345" bIns="456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334"/>
            <a:ext cx="2918249" cy="494982"/>
          </a:xfrm>
          <a:prstGeom prst="rect">
            <a:avLst/>
          </a:prstGeom>
        </p:spPr>
        <p:txBody>
          <a:bodyPr vert="horz" lIns="91345" tIns="45671" rIns="91345" bIns="456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930" y="9371334"/>
            <a:ext cx="2918249" cy="494982"/>
          </a:xfrm>
          <a:prstGeom prst="rect">
            <a:avLst/>
          </a:prstGeom>
        </p:spPr>
        <p:txBody>
          <a:bodyPr vert="horz" lIns="91345" tIns="45671" rIns="91345" bIns="45671" rtlCol="0" anchor="b"/>
          <a:lstStyle>
            <a:lvl1pPr algn="r">
              <a:defRPr sz="1200"/>
            </a:lvl1pPr>
          </a:lstStyle>
          <a:p>
            <a:fld id="{9826EA7C-F917-4DE8-9893-5F68C6BB21E9}" type="slidenum">
              <a:rPr kumimoji="1" lang="ja-JP" altLang="en-US" smtClean="0"/>
              <a:t>‹#›</a:t>
            </a:fld>
            <a:endParaRPr kumimoji="1" lang="ja-JP" altLang="en-US"/>
          </a:p>
        </p:txBody>
      </p:sp>
    </p:spTree>
    <p:extLst>
      <p:ext uri="{BB962C8B-B14F-4D97-AF65-F5344CB8AC3E}">
        <p14:creationId xmlns:p14="http://schemas.microsoft.com/office/powerpoint/2010/main" val="19948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1</a:t>
            </a:fld>
            <a:endParaRPr kumimoji="1" lang="ja-JP" altLang="en-US"/>
          </a:p>
        </p:txBody>
      </p:sp>
    </p:spTree>
    <p:extLst>
      <p:ext uri="{BB962C8B-B14F-4D97-AF65-F5344CB8AC3E}">
        <p14:creationId xmlns:p14="http://schemas.microsoft.com/office/powerpoint/2010/main" val="277818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みなさん、こんにちは。</a:t>
            </a:r>
            <a:endParaRPr kumimoji="1" lang="en-US" altLang="ja-JP" dirty="0"/>
          </a:p>
          <a:p>
            <a:r>
              <a:rPr kumimoji="1" lang="ja-JP" altLang="en-US" dirty="0"/>
              <a:t>税理士の●●●といいます。</a:t>
            </a:r>
            <a:endParaRPr kumimoji="1" lang="en-US" altLang="ja-JP" dirty="0"/>
          </a:p>
          <a:p>
            <a:r>
              <a:rPr kumimoji="1" lang="ja-JP" altLang="en-US" dirty="0"/>
              <a:t>今日は、●●先生に貴重な時間をもらいまして、授業をさせてもらいます。</a:t>
            </a:r>
            <a:endParaRPr kumimoji="1" lang="en-US" altLang="ja-JP" dirty="0"/>
          </a:p>
          <a:p>
            <a:r>
              <a:rPr kumimoji="1" lang="ja-JP" altLang="en-US" dirty="0"/>
              <a:t>次の世代を担うみなさんには、良い社会を築いていってもらいたいので、どのような税金の仕組みをつくっていくのがよいのか考えてもらう授業をしていきたいと思います。</a:t>
            </a:r>
            <a:endParaRPr kumimoji="1" lang="en-US" altLang="ja-JP" dirty="0"/>
          </a:p>
          <a:p>
            <a:endParaRPr kumimoji="1" lang="en-US" altLang="ja-JP" dirty="0"/>
          </a:p>
          <a:p>
            <a:r>
              <a:rPr kumimoji="1" lang="ja-JP" altLang="en-US" dirty="0"/>
              <a:t>ところで、税金と聞いて何を思い浮かべますか。今年は、税金をめぐっていろいろなニュースがありました。</a:t>
            </a:r>
            <a:endParaRPr kumimoji="1" lang="en-US" altLang="ja-JP" dirty="0"/>
          </a:p>
          <a:p>
            <a:r>
              <a:rPr kumimoji="1" lang="ja-JP" altLang="en-US" dirty="0"/>
              <a:t>（順番に聞いていく）</a:t>
            </a:r>
            <a:endParaRPr kumimoji="1" lang="en-US" altLang="ja-JP" dirty="0"/>
          </a:p>
          <a:p>
            <a:r>
              <a:rPr kumimoji="1" lang="ja-JP" altLang="en-US" dirty="0"/>
              <a:t>・消費税の増税</a:t>
            </a:r>
            <a:endParaRPr kumimoji="1" lang="en-US" altLang="ja-JP" dirty="0"/>
          </a:p>
          <a:p>
            <a:r>
              <a:rPr kumimoji="1" lang="ja-JP" altLang="en-US" dirty="0"/>
              <a:t>・芸人の無申告報道</a:t>
            </a:r>
            <a:endParaRPr kumimoji="1" lang="en-US" altLang="ja-JP" dirty="0"/>
          </a:p>
          <a:p>
            <a:r>
              <a:rPr kumimoji="1" lang="ja-JP" altLang="en-US" dirty="0"/>
              <a:t>・</a:t>
            </a:r>
            <a:r>
              <a:rPr kumimoji="1" lang="en-US" altLang="ja-JP" dirty="0"/>
              <a:t>…</a:t>
            </a:r>
          </a:p>
          <a:p>
            <a:endParaRPr kumimoji="1" lang="en-US" altLang="ja-JP" dirty="0"/>
          </a:p>
          <a:p>
            <a:r>
              <a:rPr kumimoji="1" lang="ja-JP" altLang="en-US" dirty="0"/>
              <a:t>では、税金の仕組みを勉強していきたいのですが、</a:t>
            </a:r>
            <a:endParaRPr kumimoji="1" lang="en-US" altLang="ja-JP"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2</a:t>
            </a:fld>
            <a:endParaRPr kumimoji="1" lang="ja-JP" altLang="en-US"/>
          </a:p>
        </p:txBody>
      </p:sp>
    </p:spTree>
    <p:extLst>
      <p:ext uri="{BB962C8B-B14F-4D97-AF65-F5344CB8AC3E}">
        <p14:creationId xmlns:p14="http://schemas.microsoft.com/office/powerpoint/2010/main" val="842090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900" dirty="0"/>
              <a:t>そのまえに、簡単に自己紹介をさせていただきます。</a:t>
            </a:r>
            <a:endParaRPr kumimoji="1" lang="en-US" altLang="ja-JP" sz="900" dirty="0"/>
          </a:p>
          <a:p>
            <a:r>
              <a:rPr lang="ja-JP" altLang="en-US" sz="1050" dirty="0"/>
              <a:t>（中学のある地域とのかかわりを中心に、自己紹介</a:t>
            </a:r>
            <a:r>
              <a:rPr kumimoji="1" lang="en-US" altLang="ja-JP" sz="1050" dirty="0"/>
              <a:t>1</a:t>
            </a:r>
            <a:r>
              <a:rPr kumimoji="1" lang="ja-JP" altLang="en-US" sz="1050" dirty="0"/>
              <a:t>分程度</a:t>
            </a:r>
            <a:r>
              <a:rPr lang="ja-JP" altLang="en-US" sz="1050" dirty="0"/>
              <a:t>）</a:t>
            </a:r>
            <a:endParaRPr lang="en-US" altLang="ja-JP" sz="1050" dirty="0"/>
          </a:p>
          <a:p>
            <a:r>
              <a:rPr lang="ja-JP" altLang="en-US" sz="1050" dirty="0"/>
              <a:t>（税理士の場合には、税理士の職業紹介も行う）</a:t>
            </a:r>
            <a:endParaRPr lang="en-US" altLang="ja-JP" sz="1050" dirty="0"/>
          </a:p>
          <a:p>
            <a:endParaRPr lang="en-US" altLang="ja-JP" sz="1050" dirty="0"/>
          </a:p>
        </p:txBody>
      </p:sp>
      <p:sp>
        <p:nvSpPr>
          <p:cNvPr id="4" name="スライド番号プレースホルダー 3"/>
          <p:cNvSpPr>
            <a:spLocks noGrp="1"/>
          </p:cNvSpPr>
          <p:nvPr>
            <p:ph type="sldNum" sz="quarter" idx="10"/>
          </p:nvPr>
        </p:nvSpPr>
        <p:spPr/>
        <p:txBody>
          <a:bodyPr/>
          <a:lstStyle/>
          <a:p>
            <a:fld id="{9826EA7C-F917-4DE8-9893-5F68C6BB21E9}" type="slidenum">
              <a:rPr kumimoji="1" lang="ja-JP" altLang="en-US" smtClean="0"/>
              <a:t>3</a:t>
            </a:fld>
            <a:endParaRPr kumimoji="1" lang="ja-JP" altLang="en-US" dirty="0"/>
          </a:p>
        </p:txBody>
      </p:sp>
    </p:spTree>
    <p:extLst>
      <p:ext uri="{BB962C8B-B14F-4D97-AF65-F5344CB8AC3E}">
        <p14:creationId xmlns:p14="http://schemas.microsoft.com/office/powerpoint/2010/main" val="371650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今日の授業では、良い社会を築くための税金のルールを考えていきたいのですが、</a:t>
            </a:r>
            <a:endParaRPr kumimoji="1" lang="en-US" altLang="ja-JP" dirty="0"/>
          </a:p>
          <a:p>
            <a:r>
              <a:rPr kumimoji="1" lang="ja-JP" altLang="en-US" dirty="0"/>
              <a:t>いきなり、ゼロからルールを考えるといっても、無理ですから、</a:t>
            </a:r>
            <a:endParaRPr kumimoji="1" lang="en-US" altLang="ja-JP" dirty="0"/>
          </a:p>
          <a:p>
            <a:r>
              <a:rPr kumimoji="1" lang="ja-JP" altLang="en-US" dirty="0"/>
              <a:t>なぜ税金のルールをわたしたちは考える必要があるのか。</a:t>
            </a:r>
            <a:endParaRPr kumimoji="1" lang="en-US" altLang="ja-JP" dirty="0"/>
          </a:p>
          <a:p>
            <a:r>
              <a:rPr kumimoji="1" lang="ja-JP" altLang="en-US" dirty="0"/>
              <a:t>また税金の集め方にはどのようなものがあるのかをまず勉強していきたいと思います。</a:t>
            </a:r>
            <a:br>
              <a:rPr kumimoji="1" lang="en-US" altLang="ja-JP" dirty="0"/>
            </a:br>
            <a:br>
              <a:rPr kumimoji="1" lang="en-US" altLang="ja-JP" dirty="0"/>
            </a:br>
            <a:endParaRPr kumimoji="1" lang="ja-JP" altLang="en-US"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4</a:t>
            </a:fld>
            <a:endParaRPr kumimoji="1" lang="ja-JP" altLang="en-US"/>
          </a:p>
        </p:txBody>
      </p:sp>
    </p:spTree>
    <p:extLst>
      <p:ext uri="{BB962C8B-B14F-4D97-AF65-F5344CB8AC3E}">
        <p14:creationId xmlns:p14="http://schemas.microsoft.com/office/powerpoint/2010/main" val="3933034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a:t>では、さっそく、まずはじめに、なぜ税金を納めなければならないのかについて考えていきたいと思います。</a:t>
            </a:r>
            <a:endParaRPr kumimoji="1" lang="en-US" altLang="ja-JP" sz="1050" dirty="0"/>
          </a:p>
          <a:p>
            <a:endParaRPr kumimoji="1" lang="en-US" altLang="ja-JP" sz="1050" dirty="0"/>
          </a:p>
          <a:p>
            <a:r>
              <a:rPr kumimoji="1" lang="ja-JP" altLang="en-US" sz="1050" dirty="0"/>
              <a:t>何人かに聞いてみたいと思います。</a:t>
            </a:r>
            <a:endParaRPr kumimoji="1" lang="en-US" altLang="ja-JP" sz="1050" dirty="0"/>
          </a:p>
          <a:p>
            <a:r>
              <a:rPr lang="ja-JP" altLang="en-US" sz="1050" dirty="0"/>
              <a:t>座席表から選ばせてもらいますね。</a:t>
            </a:r>
            <a:endParaRPr lang="en-US" altLang="ja-JP" sz="1050" dirty="0"/>
          </a:p>
          <a:p>
            <a:r>
              <a:rPr lang="ja-JP" altLang="en-US" sz="1050" dirty="0"/>
              <a:t>まずは〇〇さん。</a:t>
            </a:r>
            <a:endParaRPr lang="en-US" altLang="ja-JP" sz="1050" dirty="0"/>
          </a:p>
          <a:p>
            <a:r>
              <a:rPr kumimoji="1" lang="ja-JP" altLang="en-US" sz="1050" dirty="0"/>
              <a:t>次に〇〇くん。</a:t>
            </a:r>
            <a:endParaRPr kumimoji="1" lang="en-US" altLang="ja-JP" sz="1050" dirty="0"/>
          </a:p>
          <a:p>
            <a:endParaRPr kumimoji="1" lang="en-US" altLang="ja-JP" sz="1050" dirty="0"/>
          </a:p>
          <a:p>
            <a:r>
              <a:rPr kumimoji="1" lang="ja-JP" altLang="en-US" sz="1050" dirty="0"/>
              <a:t>ありがとうございました。</a:t>
            </a:r>
            <a:endParaRPr kumimoji="1" lang="en-US" altLang="ja-JP" sz="1050" dirty="0"/>
          </a:p>
          <a:p>
            <a:r>
              <a:rPr kumimoji="1" lang="ja-JP" altLang="en-US" sz="1050" dirty="0"/>
              <a:t>じつは、いろいろな意見がありますが、ハロータックスの１頁を見てください。</a:t>
            </a:r>
            <a:endParaRPr kumimoji="1" lang="en-US" altLang="ja-JP" sz="1050" dirty="0"/>
          </a:p>
          <a:p>
            <a:r>
              <a:rPr kumimoji="1" lang="ja-JP" altLang="en-US" sz="1050" dirty="0"/>
              <a:t>一般的には、国や地方公共団体が、道路、上下水道の整備を行ったり、教育・警察・消防・医療・介護などのサービスを提供するために必要だからと考えられています。</a:t>
            </a:r>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いわば、会費という言い方もされていますが、</a:t>
            </a:r>
            <a:endParaRPr kumimoji="1" lang="en-US" altLang="ja-JP" sz="1050" dirty="0"/>
          </a:p>
          <a:p>
            <a:r>
              <a:rPr kumimoji="1" lang="ja-JP" altLang="en-US" sz="1050" dirty="0"/>
              <a:t>わたしたちの生活に密接にかかわっていることがわりますね。</a:t>
            </a:r>
            <a:endParaRPr kumimoji="1" lang="en-US" altLang="ja-JP" sz="1050" dirty="0"/>
          </a:p>
          <a:p>
            <a:endParaRPr kumimoji="1" lang="en-US" altLang="ja-JP" sz="1050" dirty="0"/>
          </a:p>
          <a:p>
            <a:r>
              <a:rPr kumimoji="1" lang="ja-JP" altLang="en-US" sz="1050" dirty="0"/>
              <a:t>では、税のルールはどのように決めていけばよいのでしょうか。</a:t>
            </a:r>
            <a:endParaRPr kumimoji="1" lang="en-US" altLang="ja-JP" sz="1050" dirty="0"/>
          </a:p>
          <a:p>
            <a:r>
              <a:rPr kumimoji="1" lang="ja-JP" altLang="en-US" sz="1050" dirty="0"/>
              <a:t>ところで、会費といっても、スポーツクラブだったら会費が高いからといってやめられますが、国民は簡単にやめられるものではありません。</a:t>
            </a:r>
            <a:endParaRPr kumimoji="1" lang="en-US" altLang="ja-JP" sz="1050" dirty="0"/>
          </a:p>
          <a:p>
            <a:r>
              <a:rPr kumimoji="1" lang="ja-JP" altLang="en-US" sz="1050" dirty="0"/>
              <a:t>そんな中、いいかげんに会費を課されても国民は困ります。</a:t>
            </a:r>
            <a:endParaRPr kumimoji="1" lang="en-US" altLang="ja-JP" sz="1050" dirty="0"/>
          </a:p>
          <a:p>
            <a:r>
              <a:rPr kumimoji="1" lang="ja-JP" altLang="en-US" sz="1050" dirty="0"/>
              <a:t>すなわち、義務の程度を明確にしておく必要があります。</a:t>
            </a:r>
            <a:endParaRPr kumimoji="1" lang="en-US" altLang="ja-JP" sz="1050" dirty="0"/>
          </a:p>
          <a:p>
            <a:r>
              <a:rPr kumimoji="1" lang="ja-JP" altLang="en-US" sz="1050" dirty="0"/>
              <a:t>そこで、公共の福祉のためにルールを決めて、その範囲内で、税金を納めることにしました。</a:t>
            </a:r>
            <a:endParaRPr kumimoji="1" lang="en-US" altLang="ja-JP" sz="1050"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5</a:t>
            </a:fld>
            <a:endParaRPr kumimoji="1" lang="ja-JP" altLang="en-US"/>
          </a:p>
        </p:txBody>
      </p:sp>
    </p:spTree>
    <p:extLst>
      <p:ext uri="{BB962C8B-B14F-4D97-AF65-F5344CB8AC3E}">
        <p14:creationId xmlns:p14="http://schemas.microsoft.com/office/powerpoint/2010/main" val="284247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a:t>それが、日本国憲法の権利及び義務の規定です。</a:t>
            </a:r>
            <a:endParaRPr kumimoji="1" lang="en-US" altLang="ja-JP" sz="1050" dirty="0"/>
          </a:p>
          <a:p>
            <a:endParaRPr kumimoji="1" lang="en-US" altLang="ja-JP" sz="1050" dirty="0"/>
          </a:p>
          <a:p>
            <a:r>
              <a:rPr kumimoji="1" lang="ja-JP" altLang="en-US" sz="1050" dirty="0"/>
              <a:t>では、何人かに読んでみてもらいたいと思います。</a:t>
            </a:r>
            <a:endParaRPr kumimoji="1" lang="en-US" altLang="ja-JP" sz="1050" dirty="0"/>
          </a:p>
          <a:p>
            <a:r>
              <a:rPr kumimoji="1" lang="ja-JP" altLang="en-US" sz="1050" dirty="0"/>
              <a:t>教科書の巻末に日本国憲法がのっていると聞いています。</a:t>
            </a:r>
            <a:endParaRPr kumimoji="1" lang="en-US" altLang="ja-JP" sz="1050" dirty="0"/>
          </a:p>
          <a:p>
            <a:r>
              <a:rPr kumimoji="1" lang="ja-JP" altLang="en-US" sz="1050" dirty="0"/>
              <a:t>開いて条文を読み上げてもらおうと思います。</a:t>
            </a:r>
            <a:endParaRPr kumimoji="1" lang="en-US" altLang="ja-JP" sz="1050" dirty="0"/>
          </a:p>
          <a:p>
            <a:r>
              <a:rPr lang="ja-JP" altLang="en-US" sz="1050" dirty="0"/>
              <a:t>では、まず２９条を〇〇くん読んでもらっていいですか。</a:t>
            </a:r>
            <a:endParaRPr lang="en-US" altLang="ja-JP" sz="1050" dirty="0"/>
          </a:p>
          <a:p>
            <a:r>
              <a:rPr kumimoji="1" lang="ja-JP" altLang="en-US" sz="1050" dirty="0"/>
              <a:t>つぎに３０条を〇〇さん読んでもらっていいですか。</a:t>
            </a:r>
            <a:endParaRPr kumimoji="1" lang="en-US" altLang="ja-JP" sz="1050" dirty="0"/>
          </a:p>
          <a:p>
            <a:endParaRPr kumimoji="1" lang="en-US" altLang="ja-JP" sz="1050" dirty="0"/>
          </a:p>
          <a:p>
            <a:r>
              <a:rPr kumimoji="1" lang="ja-JP" altLang="en-US" sz="1050" dirty="0"/>
              <a:t>ありがとうございました。</a:t>
            </a:r>
            <a:endParaRPr kumimoji="1" lang="en-US" altLang="ja-JP" sz="1050" dirty="0"/>
          </a:p>
          <a:p>
            <a:endParaRPr kumimoji="1" lang="en-US" altLang="ja-JP" sz="1050" dirty="0"/>
          </a:p>
          <a:p>
            <a:r>
              <a:rPr kumimoji="1" lang="ja-JP" altLang="en-US" sz="1050" dirty="0"/>
              <a:t>まず、</a:t>
            </a:r>
            <a:r>
              <a:rPr kumimoji="1" lang="en-US" altLang="ja-JP" sz="1050" dirty="0"/>
              <a:t>29</a:t>
            </a:r>
            <a:r>
              <a:rPr kumimoji="1" lang="ja-JP" altLang="en-US" sz="1050" dirty="0"/>
              <a:t>条で財産権について公共の福祉の制限を受けることを定めました。</a:t>
            </a:r>
            <a:endParaRPr kumimoji="1" lang="en-US" altLang="ja-JP" sz="1050" dirty="0"/>
          </a:p>
          <a:p>
            <a:r>
              <a:rPr kumimoji="1" lang="ja-JP" altLang="en-US" sz="1050" dirty="0"/>
              <a:t>すなわち、稼いだお金は自分のものですよ。基本的に、国はそのお金を取ってはいけないですよと定めつつ、公共の福祉のために法律で制限できるとしたわけです。</a:t>
            </a:r>
            <a:endParaRPr kumimoji="1" lang="en-US" altLang="ja-JP" sz="1050" dirty="0"/>
          </a:p>
          <a:p>
            <a:r>
              <a:rPr kumimoji="1" lang="ja-JP" altLang="en-US" sz="1050" dirty="0"/>
              <a:t>その一つが、</a:t>
            </a:r>
            <a:r>
              <a:rPr kumimoji="1" lang="en-US" altLang="ja-JP" sz="1050" dirty="0"/>
              <a:t>30</a:t>
            </a:r>
            <a:r>
              <a:rPr kumimoji="1" lang="ja-JP" altLang="en-US" sz="1050" dirty="0"/>
              <a:t>条で、国会が決めた法律にしたがって、国民は税金を納めなければならないと定めました。</a:t>
            </a:r>
            <a:endParaRPr kumimoji="1" lang="en-US" altLang="ja-JP" sz="1050" dirty="0"/>
          </a:p>
          <a:p>
            <a:endParaRPr kumimoji="1" lang="en-US" altLang="ja-JP" sz="1050" dirty="0"/>
          </a:p>
          <a:p>
            <a:r>
              <a:rPr kumimoji="1" lang="ja-JP" altLang="en-US" sz="1050" dirty="0"/>
              <a:t>ここで重要なことは、</a:t>
            </a:r>
            <a:endParaRPr kumimoji="1" lang="en-US" altLang="ja-JP" sz="1050" dirty="0"/>
          </a:p>
          <a:p>
            <a:r>
              <a:rPr kumimoji="1" lang="ja-JP" altLang="en-US" sz="1050" dirty="0"/>
              <a:t>国民に大きく影響をあたえることなので、公共のために、どのように税金を納めるかは、議員を通じて、国民自身が決めていこうということです。</a:t>
            </a:r>
            <a:endParaRPr kumimoji="1" lang="en-US" altLang="ja-JP" sz="1050" dirty="0"/>
          </a:p>
          <a:p>
            <a:endParaRPr kumimoji="1" lang="en-US" altLang="ja-JP" sz="1050" dirty="0"/>
          </a:p>
          <a:p>
            <a:r>
              <a:rPr kumimoji="1" lang="ja-JP" altLang="en-US" sz="1050" dirty="0"/>
              <a:t>そこで、税金を納めるルールをみなさん自身に考えてほしくて、今日の授業を企画しました。</a:t>
            </a:r>
            <a:endParaRPr kumimoji="1" lang="en-US" altLang="ja-JP" sz="1050"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6</a:t>
            </a:fld>
            <a:endParaRPr kumimoji="1" lang="ja-JP" altLang="en-US"/>
          </a:p>
        </p:txBody>
      </p:sp>
    </p:spTree>
    <p:extLst>
      <p:ext uri="{BB962C8B-B14F-4D97-AF65-F5344CB8AC3E}">
        <p14:creationId xmlns:p14="http://schemas.microsoft.com/office/powerpoint/2010/main" val="2693270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a:t>そのために、現在の税金の色々な仕組みをもう少し勉強していきたいと思います。</a:t>
            </a:r>
            <a:endParaRPr kumimoji="1" lang="en-US" altLang="ja-JP" sz="1050" dirty="0"/>
          </a:p>
          <a:p>
            <a:endParaRPr kumimoji="1" lang="en-US" altLang="ja-JP" sz="1050" dirty="0"/>
          </a:p>
          <a:p>
            <a:r>
              <a:rPr kumimoji="1" lang="ja-JP" altLang="en-US" sz="1050" dirty="0"/>
              <a:t>（説明をしていきながら、●●に当てはまる言葉を、生徒に訊ねる）</a:t>
            </a:r>
            <a:endParaRPr kumimoji="1" lang="en-US" altLang="ja-JP" sz="1050"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7</a:t>
            </a:fld>
            <a:endParaRPr kumimoji="1" lang="ja-JP" altLang="en-US"/>
          </a:p>
        </p:txBody>
      </p:sp>
    </p:spTree>
    <p:extLst>
      <p:ext uri="{BB962C8B-B14F-4D97-AF65-F5344CB8AC3E}">
        <p14:creationId xmlns:p14="http://schemas.microsoft.com/office/powerpoint/2010/main" val="2615028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00" dirty="0"/>
              <a:t>では、委員会別の●つの班をつくってください。</a:t>
            </a:r>
            <a:endParaRPr kumimoji="1" lang="en-US" altLang="ja-JP" sz="1000" dirty="0"/>
          </a:p>
          <a:p>
            <a:r>
              <a:rPr kumimoji="1" lang="ja-JP" altLang="en-US" sz="1000" dirty="0"/>
              <a:t>稼ぎもお金の使い方も違う、</a:t>
            </a:r>
            <a:r>
              <a:rPr kumimoji="1" lang="en-US" altLang="ja-JP" sz="1000" dirty="0"/>
              <a:t>A</a:t>
            </a:r>
            <a:r>
              <a:rPr kumimoji="1" lang="ja-JP" altLang="en-US" sz="1000" dirty="0"/>
              <a:t>さん・</a:t>
            </a:r>
            <a:r>
              <a:rPr kumimoji="1" lang="en-US" altLang="ja-JP" sz="1000" dirty="0"/>
              <a:t>B</a:t>
            </a:r>
            <a:r>
              <a:rPr kumimoji="1" lang="ja-JP" altLang="en-US" sz="1000" dirty="0"/>
              <a:t>さん・</a:t>
            </a:r>
            <a:r>
              <a:rPr kumimoji="1" lang="en-US" altLang="ja-JP" sz="1000" dirty="0"/>
              <a:t>C</a:t>
            </a:r>
            <a:r>
              <a:rPr kumimoji="1" lang="ja-JP" altLang="en-US" sz="1000" dirty="0"/>
              <a:t>さんからどのように税金を集めるか班で話し合ってください。</a:t>
            </a:r>
            <a:endParaRPr kumimoji="1" lang="en-US" altLang="ja-JP" sz="1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そして、②と④の答えを黒板に書いてください。</a:t>
            </a:r>
            <a:endParaRPr kumimoji="1" lang="en-US" altLang="ja-JP" sz="1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また、どうしてその数字になったのかも聞きますので、こたえられるようにしてくださいね。</a:t>
            </a:r>
            <a:endParaRPr kumimoji="1" lang="en-US" altLang="ja-JP" sz="1000" dirty="0"/>
          </a:p>
          <a:p>
            <a:endParaRPr kumimoji="1" lang="en-US" altLang="ja-JP" sz="1000" dirty="0"/>
          </a:p>
          <a:p>
            <a:r>
              <a:rPr kumimoji="1" lang="ja-JP" altLang="en-US" sz="1000" dirty="0"/>
              <a:t>財政難の中、増え続ける社会保障関係費に対応するため、集めなければならない金額６００万円は変わらないものとします。</a:t>
            </a:r>
            <a:endParaRPr kumimoji="1" lang="en-US" altLang="ja-JP" sz="1000" dirty="0"/>
          </a:p>
          <a:p>
            <a:r>
              <a:rPr kumimoji="1" lang="ja-JP" altLang="en-US" sz="1000" dirty="0"/>
              <a:t>均等に集めるか、それとも所得や消費に応じて税率を変えるのか。</a:t>
            </a:r>
            <a:endParaRPr kumimoji="1" lang="en-US" altLang="ja-JP" sz="1000" dirty="0"/>
          </a:p>
          <a:p>
            <a:r>
              <a:rPr kumimoji="1" lang="ja-JP" altLang="en-US" sz="1000" dirty="0"/>
              <a:t>どのように集めたらみんな納得するか。</a:t>
            </a:r>
            <a:endParaRPr kumimoji="1" lang="en-US" altLang="ja-JP" sz="1000" dirty="0"/>
          </a:p>
          <a:p>
            <a:endParaRPr kumimoji="1" lang="en-US" altLang="ja-JP" sz="1000" dirty="0"/>
          </a:p>
          <a:p>
            <a:r>
              <a:rPr kumimoji="1" lang="ja-JP" altLang="en-US" sz="1000" dirty="0"/>
              <a:t>話し合っていただく時間は１０分です。では初めてください。</a:t>
            </a:r>
            <a:endParaRPr kumimoji="1" lang="en-US" altLang="ja-JP" sz="1000" dirty="0"/>
          </a:p>
          <a:p>
            <a:endParaRPr kumimoji="1" lang="en-US" altLang="ja-JP" sz="1000" dirty="0"/>
          </a:p>
          <a:p>
            <a:r>
              <a:rPr kumimoji="1" lang="ja-JP" altLang="en-US" sz="1000" dirty="0"/>
              <a:t>では、数字が埋まったので、なぜこのようなこたえになったのか、答えていってもらいましょう。</a:t>
            </a:r>
            <a:endParaRPr kumimoji="1" lang="en-US" altLang="ja-JP" sz="1000" dirty="0"/>
          </a:p>
          <a:p>
            <a:endParaRPr kumimoji="1" lang="en-US" altLang="ja-JP" sz="1000" dirty="0"/>
          </a:p>
          <a:p>
            <a:r>
              <a:rPr kumimoji="1" lang="ja-JP" altLang="en-US" sz="1000" dirty="0"/>
              <a:t>まず、生活班。（以下は、班名の一例。学校によって変える。）</a:t>
            </a:r>
            <a:endParaRPr kumimoji="1" lang="en-US" altLang="ja-JP" sz="1000" dirty="0"/>
          </a:p>
          <a:p>
            <a:r>
              <a:rPr kumimoji="1" lang="ja-JP" altLang="en-US" sz="1000" dirty="0"/>
              <a:t>保険体育班</a:t>
            </a:r>
            <a:endParaRPr kumimoji="1" lang="en-US" altLang="ja-JP" sz="1000" dirty="0"/>
          </a:p>
          <a:p>
            <a:r>
              <a:rPr kumimoji="1" lang="ja-JP" altLang="en-US" sz="1000" dirty="0"/>
              <a:t>美化班</a:t>
            </a:r>
            <a:endParaRPr kumimoji="1" lang="en-US" altLang="ja-JP" sz="1000" dirty="0"/>
          </a:p>
          <a:p>
            <a:r>
              <a:rPr kumimoji="1" lang="ja-JP" altLang="en-US" sz="1000" dirty="0"/>
              <a:t>広報班</a:t>
            </a:r>
            <a:endParaRPr kumimoji="1" lang="en-US" altLang="ja-JP" sz="1000" dirty="0"/>
          </a:p>
          <a:p>
            <a:r>
              <a:rPr kumimoji="1" lang="ja-JP" altLang="en-US" sz="1000" dirty="0"/>
              <a:t>給食班</a:t>
            </a:r>
            <a:endParaRPr kumimoji="1" lang="en-US" altLang="ja-JP" sz="1000" dirty="0"/>
          </a:p>
          <a:p>
            <a:r>
              <a:rPr kumimoji="1" lang="ja-JP" altLang="en-US" sz="1000" dirty="0"/>
              <a:t>図書班</a:t>
            </a:r>
            <a:endParaRPr kumimoji="1" lang="en-US" altLang="ja-JP" sz="1000" dirty="0"/>
          </a:p>
          <a:p>
            <a:r>
              <a:rPr kumimoji="1" lang="ja-JP" altLang="en-US" sz="1000" dirty="0"/>
              <a:t>ありがとうございました。</a:t>
            </a:r>
            <a:endParaRPr kumimoji="1" lang="en-US" altLang="ja-JP"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8</a:t>
            </a:fld>
            <a:endParaRPr kumimoji="1" lang="ja-JP" altLang="en-US"/>
          </a:p>
        </p:txBody>
      </p:sp>
    </p:spTree>
    <p:extLst>
      <p:ext uri="{BB962C8B-B14F-4D97-AF65-F5344CB8AC3E}">
        <p14:creationId xmlns:p14="http://schemas.microsoft.com/office/powerpoint/2010/main" val="3195199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税金は、わたしたちの生活に密接に関係がある。</a:t>
            </a:r>
            <a:endParaRPr lang="en-US" altLang="ja-JP" sz="1200" dirty="0"/>
          </a:p>
          <a:p>
            <a:r>
              <a:rPr lang="ja-JP" altLang="en-US" sz="1200" dirty="0"/>
              <a:t>税金のルールは、わたしたち自らが考えていく必要がある。</a:t>
            </a:r>
            <a:endParaRPr lang="en-US" altLang="ja-JP" sz="1200" dirty="0"/>
          </a:p>
          <a:p>
            <a:r>
              <a:rPr lang="ja-JP" altLang="en-US" sz="1200" dirty="0"/>
              <a:t>ルールを考えるためには、経済や政治について多くのことを知る必要がある。</a:t>
            </a:r>
            <a:endParaRPr lang="en-US" altLang="ja-JP" sz="1200" dirty="0"/>
          </a:p>
          <a:p>
            <a:pPr marL="109728" indent="0">
              <a:buNone/>
            </a:pPr>
            <a:endParaRPr lang="en-US" altLang="ja-JP" sz="1200" dirty="0"/>
          </a:p>
          <a:p>
            <a:r>
              <a:rPr lang="ja-JP" altLang="en-US" sz="1200" dirty="0"/>
              <a:t>公民の学習を通じ、経済や政治についての理解を深めていってください。</a:t>
            </a:r>
            <a:endParaRPr lang="en-US" altLang="ja-JP" sz="1200" dirty="0"/>
          </a:p>
          <a:p>
            <a:r>
              <a:rPr kumimoji="1" lang="ja-JP" altLang="en-US" dirty="0"/>
              <a:t>本日はありがとうございました。</a:t>
            </a:r>
            <a:br>
              <a:rPr kumimoji="1" lang="en-US" altLang="ja-JP" dirty="0"/>
            </a:br>
            <a:br>
              <a:rPr kumimoji="1" lang="en-US" altLang="ja-JP" dirty="0"/>
            </a:br>
            <a:endParaRPr kumimoji="1" lang="ja-JP" altLang="en-US"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9</a:t>
            </a:fld>
            <a:endParaRPr kumimoji="1" lang="ja-JP" altLang="en-US"/>
          </a:p>
        </p:txBody>
      </p:sp>
    </p:spTree>
    <p:extLst>
      <p:ext uri="{BB962C8B-B14F-4D97-AF65-F5344CB8AC3E}">
        <p14:creationId xmlns:p14="http://schemas.microsoft.com/office/powerpoint/2010/main" val="2157118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chemeClr val="accent6"/>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E390C321-2E95-499F-BD5E-2BECD97CB4CA}" type="datetime1">
              <a:rPr kumimoji="1" lang="ja-JP" altLang="en-US" smtClean="0"/>
              <a:t>2019/12/3</a:t>
            </a:fld>
            <a:endParaRPr kumimoji="1" lang="ja-JP" altLang="en-US" dirty="0"/>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dirty="0"/>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866E6E1F-C619-4765-ACE4-D694EB1B9F7E}"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A984632F-4D48-460B-B284-5F2E1CBB1B56}" type="datetime1">
              <a:rPr kumimoji="1" lang="ja-JP" altLang="en-US" smtClean="0"/>
              <a:t>2019/12/3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D59223F2-6A27-467F-A650-8C5210D38FE9}" type="datetime1">
              <a:rPr kumimoji="1" lang="ja-JP" altLang="en-US" smtClean="0"/>
              <a:t>2019/12/3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4710A243-A1F8-4C2A-A2C6-0AE667F747DA}" type="datetime1">
              <a:rPr kumimoji="1" lang="ja-JP" altLang="en-US" smtClean="0"/>
              <a:t>2019/12/3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
        <p:nvSpPr>
          <p:cNvPr id="7" name="タイトル 6"/>
          <p:cNvSpPr>
            <a:spLocks noGrp="1"/>
          </p:cNvSpPr>
          <p:nvPr>
            <p:ph type="title"/>
          </p:nvPr>
        </p:nvSpPr>
        <p:spPr/>
        <p:txBody>
          <a:bodyPr rtlCol="0"/>
          <a:lstStyle/>
          <a:p>
            <a:r>
              <a:rPr kumimoji="0" lang="ja-JP" altLang="en-US"/>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p:txBody>
          <a:bodyPr/>
          <a:lstStyle/>
          <a:p>
            <a:fld id="{884EE893-08FD-4F82-86C8-D2AF0A202C18}" type="datetime1">
              <a:rPr kumimoji="1" lang="ja-JP" altLang="en-US" smtClean="0"/>
              <a:t>2019/12/3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2B8B4514-81A9-4A9F-AC6C-8B2078F3C7A1}" type="datetime1">
              <a:rPr kumimoji="1" lang="ja-JP" altLang="en-US" smtClean="0"/>
              <a:t>2019/12/3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
        <p:nvSpPr>
          <p:cNvPr id="8" name="タイトル 7"/>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0"/>
          </p:nvPr>
        </p:nvSpPr>
        <p:spPr/>
        <p:txBody>
          <a:bodyPr/>
          <a:lstStyle/>
          <a:p>
            <a:fld id="{11AD342B-E2D4-4D85-AE4B-9FF6C6F07718}" type="datetime1">
              <a:rPr kumimoji="1" lang="ja-JP" altLang="en-US" smtClean="0"/>
              <a:t>2019/12/3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64900ACC-0A02-4574-9CD8-D34CD1519779}" type="datetime1">
              <a:rPr kumimoji="1" lang="ja-JP" altLang="en-US" smtClean="0"/>
              <a:t>2019/12/3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
        <p:nvSpPr>
          <p:cNvPr id="6" name="タイトル 5"/>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E2B634-9230-4AE6-91C3-616BE205C2C5}" type="datetime1">
              <a:rPr kumimoji="1" lang="ja-JP" altLang="en-US" smtClean="0"/>
              <a:t>2019/12/3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p>
            <a:fld id="{82098521-4C81-479E-B1C5-5E8A3FE93E24}" type="datetime1">
              <a:rPr kumimoji="1" lang="ja-JP" altLang="en-US" smtClean="0"/>
              <a:t>2019/12/3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dirty="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5AED3C60-D015-4A41-8B93-12066C51A72D}" type="datetime1">
              <a:rPr kumimoji="1" lang="ja-JP" altLang="en-US" smtClean="0"/>
              <a:t>2019/12/3</a:t>
            </a:fld>
            <a:endParaRPr kumimoji="1" lang="ja-JP" altLang="en-US" dirty="0"/>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866E6E1F-C619-4765-ACE4-D694EB1B9F7E}" type="slidenum">
              <a:rPr kumimoji="1" lang="ja-JP" altLang="en-US" smtClean="0"/>
              <a:t>‹#›</a:t>
            </a:fld>
            <a:endParaRPr kumimoji="1" lang="ja-JP" altLang="en-US" dirty="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accent6"/>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F40213-5F7F-485F-BC06-77AEC52F8EDD}" type="datetime1">
              <a:rPr kumimoji="1" lang="ja-JP" altLang="en-US" smtClean="0"/>
              <a:t>2019/12/3</a:t>
            </a:fld>
            <a:endParaRPr kumimoji="1" lang="ja-JP" altLang="en-US" dirty="0"/>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dirty="0"/>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6E6E1F-C619-4765-ACE4-D694EB1B9F7E}"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2CEFEB2-22D9-496F-AFEC-EE8A2A5C2D9C}"/>
              </a:ext>
            </a:extLst>
          </p:cNvPr>
          <p:cNvSpPr>
            <a:spLocks noGrp="1"/>
          </p:cNvSpPr>
          <p:nvPr>
            <p:ph idx="1"/>
          </p:nvPr>
        </p:nvSpPr>
        <p:spPr>
          <a:xfrm>
            <a:off x="395536" y="1397295"/>
            <a:ext cx="7848872" cy="4623993"/>
          </a:xfrm>
        </p:spPr>
        <p:txBody>
          <a:bodyPr>
            <a:normAutofit fontScale="85000" lnSpcReduction="10000"/>
          </a:bodyPr>
          <a:lstStyle/>
          <a:p>
            <a:r>
              <a:rPr lang="ja-JP" altLang="en-US" sz="2400" dirty="0"/>
              <a:t>（１）「租税の意義と役割について考えさせるとともに、国民の納税の義務について理解させる。」</a:t>
            </a:r>
            <a:endParaRPr lang="en-US" altLang="ja-JP" sz="2400" dirty="0"/>
          </a:p>
          <a:p>
            <a:pPr lvl="2"/>
            <a:r>
              <a:rPr lang="ja-JP" altLang="en-US" sz="1700" dirty="0"/>
              <a:t>中学校学習指導要領（平成</a:t>
            </a:r>
            <a:r>
              <a:rPr lang="en-US" altLang="ja-JP" sz="1700" dirty="0"/>
              <a:t>27</a:t>
            </a:r>
            <a:r>
              <a:rPr lang="ja-JP" altLang="en-US" sz="1700" dirty="0"/>
              <a:t>年</a:t>
            </a:r>
            <a:r>
              <a:rPr lang="en-US" altLang="ja-JP" sz="1700" dirty="0"/>
              <a:t>3</a:t>
            </a:r>
            <a:r>
              <a:rPr lang="ja-JP" altLang="en-US" sz="1700" dirty="0"/>
              <a:t>月）　第</a:t>
            </a:r>
            <a:r>
              <a:rPr lang="en-US" altLang="ja-JP" sz="1700" dirty="0"/>
              <a:t>2</a:t>
            </a:r>
            <a:r>
              <a:rPr lang="ja-JP" altLang="en-US" sz="1700" dirty="0"/>
              <a:t>章第</a:t>
            </a:r>
            <a:r>
              <a:rPr lang="en-US" altLang="ja-JP" sz="1700" dirty="0"/>
              <a:t>2</a:t>
            </a:r>
            <a:r>
              <a:rPr lang="ja-JP" altLang="en-US" sz="1700" dirty="0"/>
              <a:t>節　社会　公民的分野２（２）イ</a:t>
            </a:r>
            <a:endParaRPr lang="en-US" altLang="ja-JP" sz="1700" dirty="0"/>
          </a:p>
          <a:p>
            <a:pPr lvl="2"/>
            <a:endParaRPr lang="en-US" altLang="ja-JP" sz="1700" dirty="0"/>
          </a:p>
          <a:p>
            <a:pPr lvl="1"/>
            <a:r>
              <a:rPr lang="ja-JP" altLang="en-US" sz="1900" dirty="0"/>
              <a:t>「統計資料などを有効に活用しながら租税の大まかな仕組みやその特徴にも触れ、国民生活に大きな影響力をもつ財政を支える租税の意義や税制度の在り方について考えさせる」</a:t>
            </a:r>
            <a:endParaRPr lang="en-US" altLang="ja-JP" sz="1900" dirty="0"/>
          </a:p>
          <a:p>
            <a:pPr lvl="2"/>
            <a:r>
              <a:rPr lang="ja-JP" altLang="en-US" sz="1700" dirty="0"/>
              <a:t>中学校学習指導要領解説（平成</a:t>
            </a:r>
            <a:r>
              <a:rPr lang="en-US" altLang="ja-JP" sz="1700" dirty="0"/>
              <a:t>26</a:t>
            </a:r>
            <a:r>
              <a:rPr lang="ja-JP" altLang="en-US" sz="1700" dirty="0"/>
              <a:t>年</a:t>
            </a:r>
            <a:r>
              <a:rPr lang="en-US" altLang="ja-JP" sz="1700" dirty="0"/>
              <a:t>1</a:t>
            </a:r>
            <a:r>
              <a:rPr lang="ja-JP" altLang="en-US" sz="1700" dirty="0"/>
              <a:t>月）　社会編第</a:t>
            </a:r>
            <a:r>
              <a:rPr lang="en-US" altLang="ja-JP" sz="1700" dirty="0"/>
              <a:t>2</a:t>
            </a:r>
            <a:r>
              <a:rPr lang="ja-JP" altLang="en-US" sz="1700" dirty="0"/>
              <a:t>章第</a:t>
            </a:r>
            <a:r>
              <a:rPr lang="en-US" altLang="ja-JP" sz="1700" dirty="0"/>
              <a:t>2</a:t>
            </a:r>
            <a:r>
              <a:rPr lang="ja-JP" altLang="en-US" sz="1700" dirty="0"/>
              <a:t>節　公民的分野　２（２）イ</a:t>
            </a:r>
            <a:endParaRPr lang="en-US" altLang="ja-JP" sz="1700" dirty="0"/>
          </a:p>
          <a:p>
            <a:pPr lvl="2"/>
            <a:endParaRPr lang="en-US" altLang="ja-JP" sz="1700" dirty="0"/>
          </a:p>
          <a:p>
            <a:pPr lvl="1"/>
            <a:r>
              <a:rPr lang="ja-JP" altLang="en-US" sz="1900" dirty="0"/>
              <a:t>「国民が納税の義務を果たすことの大切さを理解させるとともに、税の負担者として租税の使いみちなどについて理解と関心を深めさせるなど納税者としての自覚を養う」</a:t>
            </a:r>
            <a:endParaRPr lang="en-US" altLang="ja-JP" sz="1900" dirty="0"/>
          </a:p>
          <a:p>
            <a:pPr lvl="2"/>
            <a:r>
              <a:rPr lang="ja-JP" altLang="en-US" sz="1700" dirty="0"/>
              <a:t>中学校学習指導要領解説（平成</a:t>
            </a:r>
            <a:r>
              <a:rPr lang="en-US" altLang="ja-JP" sz="1700" dirty="0"/>
              <a:t>26</a:t>
            </a:r>
            <a:r>
              <a:rPr lang="ja-JP" altLang="en-US" sz="1700" dirty="0"/>
              <a:t>年</a:t>
            </a:r>
            <a:r>
              <a:rPr lang="en-US" altLang="ja-JP" sz="1700" dirty="0"/>
              <a:t>1</a:t>
            </a:r>
            <a:r>
              <a:rPr lang="ja-JP" altLang="en-US" sz="1700" dirty="0"/>
              <a:t>月）　社会編第</a:t>
            </a:r>
            <a:r>
              <a:rPr lang="en-US" altLang="ja-JP" sz="1700" dirty="0"/>
              <a:t>2</a:t>
            </a:r>
            <a:r>
              <a:rPr lang="ja-JP" altLang="en-US" sz="1700" dirty="0"/>
              <a:t>章第</a:t>
            </a:r>
            <a:r>
              <a:rPr lang="en-US" altLang="ja-JP" sz="1700" dirty="0"/>
              <a:t>2</a:t>
            </a:r>
            <a:r>
              <a:rPr lang="ja-JP" altLang="en-US" sz="1700" dirty="0"/>
              <a:t>節　公民的分野　２（２）イ</a:t>
            </a:r>
            <a:endParaRPr lang="en-US" altLang="ja-JP" sz="1700" dirty="0"/>
          </a:p>
          <a:p>
            <a:pPr lvl="2"/>
            <a:endParaRPr lang="en-US" altLang="ja-JP" sz="2400" dirty="0"/>
          </a:p>
          <a:p>
            <a:r>
              <a:rPr lang="ja-JP" altLang="en-US" sz="2400" dirty="0"/>
              <a:t>（２）「社会の諸問題に着目させ、自ら考えようとする態度を育て」る。</a:t>
            </a:r>
            <a:endParaRPr lang="en-US" altLang="ja-JP" sz="2400" dirty="0"/>
          </a:p>
          <a:p>
            <a:pPr lvl="1"/>
            <a:r>
              <a:rPr lang="ja-JP" altLang="en-US" sz="1900" dirty="0"/>
              <a:t>中学校学習指導要領（平成</a:t>
            </a:r>
            <a:r>
              <a:rPr lang="en-US" altLang="ja-JP" sz="1900" dirty="0"/>
              <a:t>27</a:t>
            </a:r>
            <a:r>
              <a:rPr lang="ja-JP" altLang="en-US" sz="1900" dirty="0"/>
              <a:t>年</a:t>
            </a:r>
            <a:r>
              <a:rPr lang="en-US" altLang="ja-JP" sz="1900" dirty="0"/>
              <a:t>3</a:t>
            </a:r>
            <a:r>
              <a:rPr lang="ja-JP" altLang="en-US" sz="1900" dirty="0"/>
              <a:t>月）　第</a:t>
            </a:r>
            <a:r>
              <a:rPr lang="en-US" altLang="ja-JP" sz="1900" dirty="0"/>
              <a:t>2</a:t>
            </a:r>
            <a:r>
              <a:rPr lang="ja-JP" altLang="en-US" sz="1900" dirty="0"/>
              <a:t>章第</a:t>
            </a:r>
            <a:r>
              <a:rPr lang="en-US" altLang="ja-JP" sz="1900" dirty="0"/>
              <a:t>2</a:t>
            </a:r>
            <a:r>
              <a:rPr lang="ja-JP" altLang="en-US" sz="1900" dirty="0"/>
              <a:t>節　社会　公民的分野１（２）</a:t>
            </a:r>
            <a:endParaRPr lang="en-US" altLang="ja-JP" sz="2400" dirty="0"/>
          </a:p>
        </p:txBody>
      </p:sp>
      <p:sp>
        <p:nvSpPr>
          <p:cNvPr id="3" name="タイトル 2">
            <a:extLst>
              <a:ext uri="{FF2B5EF4-FFF2-40B4-BE49-F238E27FC236}">
                <a16:creationId xmlns:a16="http://schemas.microsoft.com/office/drawing/2014/main" id="{3104C1AE-8944-4D8C-A27E-6C9BC2BD05B5}"/>
              </a:ext>
            </a:extLst>
          </p:cNvPr>
          <p:cNvSpPr>
            <a:spLocks noGrp="1"/>
          </p:cNvSpPr>
          <p:nvPr>
            <p:ph type="title"/>
          </p:nvPr>
        </p:nvSpPr>
        <p:spPr/>
        <p:txBody>
          <a:bodyPr/>
          <a:lstStyle/>
          <a:p>
            <a:r>
              <a:rPr lang="ja-JP" altLang="en-US" dirty="0"/>
              <a:t>本授業のねらい（講師向け）</a:t>
            </a:r>
            <a:endParaRPr kumimoji="1" lang="ja-JP" altLang="en-US" dirty="0"/>
          </a:p>
        </p:txBody>
      </p:sp>
      <p:sp>
        <p:nvSpPr>
          <p:cNvPr id="4" name="スライド番号プレースホルダー 3">
            <a:extLst>
              <a:ext uri="{FF2B5EF4-FFF2-40B4-BE49-F238E27FC236}">
                <a16:creationId xmlns:a16="http://schemas.microsoft.com/office/drawing/2014/main" id="{A10DB300-306E-485F-8AF8-9678A9DC764C}"/>
              </a:ext>
            </a:extLst>
          </p:cNvPr>
          <p:cNvSpPr>
            <a:spLocks noGrp="1"/>
          </p:cNvSpPr>
          <p:nvPr>
            <p:ph type="sldNum" sz="quarter" idx="12"/>
          </p:nvPr>
        </p:nvSpPr>
        <p:spPr/>
        <p:txBody>
          <a:bodyPr/>
          <a:lstStyle/>
          <a:p>
            <a:fld id="{866E6E1F-C619-4765-ACE4-D694EB1B9F7E}" type="slidenum">
              <a:rPr kumimoji="1" lang="ja-JP" altLang="en-US" smtClean="0"/>
              <a:t>1</a:t>
            </a:fld>
            <a:endParaRPr kumimoji="1" lang="ja-JP" altLang="en-US" dirty="0"/>
          </a:p>
        </p:txBody>
      </p:sp>
    </p:spTree>
    <p:extLst>
      <p:ext uri="{BB962C8B-B14F-4D97-AF65-F5344CB8AC3E}">
        <p14:creationId xmlns:p14="http://schemas.microsoft.com/office/powerpoint/2010/main" val="210148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8A73BD01-DBD4-4531-89C8-79BF38EC349B}"/>
              </a:ext>
            </a:extLst>
          </p:cNvPr>
          <p:cNvSpPr>
            <a:spLocks noGrp="1"/>
          </p:cNvSpPr>
          <p:nvPr>
            <p:ph type="ctrTitle"/>
          </p:nvPr>
        </p:nvSpPr>
        <p:spPr/>
        <p:txBody>
          <a:bodyPr/>
          <a:lstStyle/>
          <a:p>
            <a:r>
              <a:rPr kumimoji="1" lang="ja-JP" altLang="en-US" dirty="0"/>
              <a:t>租税教室</a:t>
            </a:r>
          </a:p>
        </p:txBody>
      </p:sp>
      <p:sp>
        <p:nvSpPr>
          <p:cNvPr id="5" name="字幕 4">
            <a:extLst>
              <a:ext uri="{FF2B5EF4-FFF2-40B4-BE49-F238E27FC236}">
                <a16:creationId xmlns:a16="http://schemas.microsoft.com/office/drawing/2014/main" id="{6B198E3F-61B8-48F4-9428-BC4C1B9CAED9}"/>
              </a:ext>
            </a:extLst>
          </p:cNvPr>
          <p:cNvSpPr>
            <a:spLocks noGrp="1"/>
          </p:cNvSpPr>
          <p:nvPr>
            <p:ph type="subTitle" idx="1"/>
          </p:nvPr>
        </p:nvSpPr>
        <p:spPr/>
        <p:txBody>
          <a:bodyPr/>
          <a:lstStyle/>
          <a:p>
            <a:r>
              <a:rPr lang="ja-JP" altLang="en-US" dirty="0"/>
              <a:t>●年●月●日</a:t>
            </a:r>
            <a:endParaRPr kumimoji="1" lang="en-US" altLang="ja-JP" dirty="0"/>
          </a:p>
          <a:p>
            <a:r>
              <a:rPr lang="ja-JP" altLang="en-US" dirty="0"/>
              <a:t>●●中学校にて</a:t>
            </a:r>
            <a:endParaRPr kumimoji="1" lang="ja-JP" altLang="en-US" dirty="0"/>
          </a:p>
        </p:txBody>
      </p:sp>
      <p:sp>
        <p:nvSpPr>
          <p:cNvPr id="6" name="スライド番号プレースホルダー 5">
            <a:extLst>
              <a:ext uri="{FF2B5EF4-FFF2-40B4-BE49-F238E27FC236}">
                <a16:creationId xmlns:a16="http://schemas.microsoft.com/office/drawing/2014/main" id="{7CD57B92-CE45-43E3-B288-C84B36143651}"/>
              </a:ext>
            </a:extLst>
          </p:cNvPr>
          <p:cNvSpPr>
            <a:spLocks noGrp="1"/>
          </p:cNvSpPr>
          <p:nvPr>
            <p:ph type="sldNum" sz="quarter" idx="12"/>
          </p:nvPr>
        </p:nvSpPr>
        <p:spPr/>
        <p:txBody>
          <a:bodyPr/>
          <a:lstStyle/>
          <a:p>
            <a:fld id="{866E6E1F-C619-4765-ACE4-D694EB1B9F7E}" type="slidenum">
              <a:rPr kumimoji="1" lang="ja-JP" altLang="en-US" smtClean="0"/>
              <a:t>2</a:t>
            </a:fld>
            <a:endParaRPr kumimoji="1" lang="ja-JP" altLang="en-US" dirty="0"/>
          </a:p>
        </p:txBody>
      </p:sp>
    </p:spTree>
    <p:extLst>
      <p:ext uri="{BB962C8B-B14F-4D97-AF65-F5344CB8AC3E}">
        <p14:creationId xmlns:p14="http://schemas.microsoft.com/office/powerpoint/2010/main" val="55579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3C38758-8F6C-4A4C-911D-A513773BACE8}"/>
              </a:ext>
            </a:extLst>
          </p:cNvPr>
          <p:cNvSpPr>
            <a:spLocks noGrp="1"/>
          </p:cNvSpPr>
          <p:nvPr>
            <p:ph idx="1"/>
          </p:nvPr>
        </p:nvSpPr>
        <p:spPr>
          <a:xfrm>
            <a:off x="457200" y="1052736"/>
            <a:ext cx="8229600" cy="5400600"/>
          </a:xfrm>
        </p:spPr>
        <p:txBody>
          <a:bodyPr>
            <a:normAutofit/>
          </a:bodyPr>
          <a:lstStyle/>
          <a:p>
            <a:pPr marL="288000" lvl="1">
              <a:buFont typeface="Wingdings" panose="05000000000000000000" pitchFamily="2" charset="2"/>
              <a:buChar char="n"/>
            </a:pPr>
            <a:r>
              <a:rPr lang="ja-JP" altLang="en-US" sz="2400" dirty="0">
                <a:latin typeface="+mn-ea"/>
              </a:rPr>
              <a:t>●●●●</a:t>
            </a:r>
            <a:endParaRPr lang="en-US" altLang="ja-JP" sz="2400" dirty="0">
              <a:latin typeface="+mn-ea"/>
            </a:endParaRPr>
          </a:p>
          <a:p>
            <a:pPr marL="288000" lvl="1">
              <a:buFont typeface="Wingdings" panose="05000000000000000000" pitchFamily="2" charset="2"/>
              <a:buChar char="n"/>
            </a:pPr>
            <a:r>
              <a:rPr lang="ja-JP" altLang="en-US" sz="2400" dirty="0">
                <a:latin typeface="+mn-ea"/>
              </a:rPr>
              <a:t>税理士（ぜいりし）</a:t>
            </a:r>
            <a:endParaRPr lang="en-US" altLang="ja-JP" sz="2400" dirty="0">
              <a:latin typeface="+mn-ea"/>
            </a:endParaRPr>
          </a:p>
          <a:p>
            <a:pPr marL="525744" lvl="2">
              <a:buFont typeface="Wingdings" panose="05000000000000000000" pitchFamily="2" charset="2"/>
              <a:buChar char="n"/>
            </a:pPr>
            <a:r>
              <a:rPr lang="ja-JP" altLang="en-US" sz="2200" dirty="0">
                <a:latin typeface="+mn-ea"/>
              </a:rPr>
              <a:t>納税者の立場にたって、税金に関する仕事を行う。</a:t>
            </a:r>
            <a:endParaRPr lang="en-US" altLang="ja-JP" sz="2200" dirty="0">
              <a:latin typeface="+mn-ea"/>
            </a:endParaRPr>
          </a:p>
          <a:p>
            <a:pPr marL="525744" lvl="2">
              <a:buFont typeface="Wingdings" panose="05000000000000000000" pitchFamily="2" charset="2"/>
              <a:buChar char="n"/>
            </a:pPr>
            <a:r>
              <a:rPr lang="ja-JP" altLang="en-US" sz="2200" dirty="0">
                <a:latin typeface="+mn-ea"/>
              </a:rPr>
              <a:t>個人や企業からお金をもらって、税務署に提出する書類の作成、手続きを行う。また、依頼者からのさまざまな税に関する相談に応じる。</a:t>
            </a:r>
            <a:endParaRPr lang="en-US" altLang="ja-JP" sz="2200" dirty="0">
              <a:latin typeface="+mn-ea"/>
            </a:endParaRPr>
          </a:p>
          <a:p>
            <a:pPr marL="288000" lvl="1">
              <a:buFont typeface="Wingdings" panose="05000000000000000000" pitchFamily="2" charset="2"/>
              <a:buChar char="n"/>
            </a:pPr>
            <a:endParaRPr lang="en-US" altLang="ja-JP" sz="2400" dirty="0">
              <a:latin typeface="+mn-ea"/>
            </a:endParaRPr>
          </a:p>
          <a:p>
            <a:pPr marL="59400" lvl="1" indent="0">
              <a:buNone/>
            </a:pPr>
            <a:endParaRPr lang="en-US" altLang="ja-JP" sz="2400" dirty="0">
              <a:latin typeface="+mn-ea"/>
            </a:endParaRPr>
          </a:p>
          <a:p>
            <a:pPr marL="109728" indent="0">
              <a:buNone/>
            </a:pPr>
            <a:endParaRPr lang="en-US" altLang="ja-JP" dirty="0">
              <a:latin typeface="+mn-ea"/>
            </a:endParaRPr>
          </a:p>
          <a:p>
            <a:endParaRPr lang="en-US" altLang="ja-JP" dirty="0">
              <a:latin typeface="+mn-ea"/>
            </a:endParaRPr>
          </a:p>
          <a:p>
            <a:pPr marL="109728" indent="0">
              <a:buNone/>
            </a:pPr>
            <a:endParaRPr lang="en-US" altLang="ja-JP" dirty="0">
              <a:latin typeface="+mn-ea"/>
            </a:endParaRPr>
          </a:p>
          <a:p>
            <a:endParaRPr lang="en-US" altLang="ja-JP" dirty="0">
              <a:latin typeface="+mn-ea"/>
            </a:endParaRPr>
          </a:p>
          <a:p>
            <a:pPr marL="630936" lvl="2" indent="0">
              <a:buNone/>
            </a:pPr>
            <a:endParaRPr lang="en-US" altLang="ja-JP" dirty="0">
              <a:latin typeface="+mn-ea"/>
            </a:endParaRPr>
          </a:p>
          <a:p>
            <a:endParaRPr kumimoji="1" lang="ja-JP" altLang="en-US" dirty="0"/>
          </a:p>
        </p:txBody>
      </p:sp>
      <p:sp>
        <p:nvSpPr>
          <p:cNvPr id="3" name="タイトル 2">
            <a:extLst>
              <a:ext uri="{FF2B5EF4-FFF2-40B4-BE49-F238E27FC236}">
                <a16:creationId xmlns:a16="http://schemas.microsoft.com/office/drawing/2014/main" id="{328802FC-0EA5-438D-97D7-955FFF43CC30}"/>
              </a:ext>
            </a:extLst>
          </p:cNvPr>
          <p:cNvSpPr>
            <a:spLocks noGrp="1"/>
          </p:cNvSpPr>
          <p:nvPr>
            <p:ph type="title"/>
          </p:nvPr>
        </p:nvSpPr>
        <p:spPr>
          <a:xfrm>
            <a:off x="457200" y="274638"/>
            <a:ext cx="4696794" cy="778098"/>
          </a:xfrm>
        </p:spPr>
        <p:txBody>
          <a:bodyPr/>
          <a:lstStyle/>
          <a:p>
            <a:r>
              <a:rPr kumimoji="1" lang="ja-JP" altLang="en-US" dirty="0"/>
              <a:t>講師紹介</a:t>
            </a:r>
          </a:p>
        </p:txBody>
      </p:sp>
      <p:sp>
        <p:nvSpPr>
          <p:cNvPr id="7" name="スライド番号プレースホルダー 6">
            <a:extLst>
              <a:ext uri="{FF2B5EF4-FFF2-40B4-BE49-F238E27FC236}">
                <a16:creationId xmlns:a16="http://schemas.microsoft.com/office/drawing/2014/main" id="{23FEBAB2-629C-483C-9127-7DFE3E41DB56}"/>
              </a:ext>
            </a:extLst>
          </p:cNvPr>
          <p:cNvSpPr>
            <a:spLocks noGrp="1"/>
          </p:cNvSpPr>
          <p:nvPr>
            <p:ph type="sldNum" sz="quarter" idx="12"/>
          </p:nvPr>
        </p:nvSpPr>
        <p:spPr/>
        <p:txBody>
          <a:bodyPr/>
          <a:lstStyle/>
          <a:p>
            <a:fld id="{866E6E1F-C619-4765-ACE4-D694EB1B9F7E}" type="slidenum">
              <a:rPr kumimoji="1" lang="ja-JP" altLang="en-US" smtClean="0"/>
              <a:t>3</a:t>
            </a:fld>
            <a:endParaRPr kumimoji="1" lang="ja-JP" altLang="en-US" dirty="0"/>
          </a:p>
        </p:txBody>
      </p:sp>
    </p:spTree>
    <p:extLst>
      <p:ext uri="{BB962C8B-B14F-4D97-AF65-F5344CB8AC3E}">
        <p14:creationId xmlns:p14="http://schemas.microsoft.com/office/powerpoint/2010/main" val="227861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p:txBody>
          <a:bodyPr>
            <a:normAutofit lnSpcReduction="10000"/>
          </a:bodyPr>
          <a:lstStyle/>
          <a:p>
            <a:r>
              <a:rPr lang="ja-JP" altLang="en-US" sz="2800" dirty="0"/>
              <a:t>１．税のルールをなぜ考える必要があるのか</a:t>
            </a:r>
            <a:endParaRPr lang="en-US" altLang="ja-JP" sz="2800" dirty="0"/>
          </a:p>
          <a:p>
            <a:pPr lvl="1"/>
            <a:r>
              <a:rPr lang="ja-JP" altLang="en-US" sz="2400" dirty="0"/>
              <a:t>（講義</a:t>
            </a:r>
            <a:r>
              <a:rPr lang="en-US" altLang="ja-JP" sz="2400" dirty="0"/>
              <a:t>4</a:t>
            </a:r>
            <a:r>
              <a:rPr lang="ja-JP" altLang="en-US" sz="2400" dirty="0"/>
              <a:t>分　教材：</a:t>
            </a:r>
            <a:r>
              <a:rPr lang="en-US" altLang="ja-JP" sz="2400" dirty="0"/>
              <a:t>『</a:t>
            </a:r>
            <a:r>
              <a:rPr lang="ja-JP" altLang="en-US" sz="2400" dirty="0"/>
              <a:t>ハロー・タックス</a:t>
            </a:r>
            <a:r>
              <a:rPr lang="en-US" altLang="ja-JP" sz="2400" dirty="0"/>
              <a:t>』</a:t>
            </a:r>
            <a:r>
              <a:rPr lang="ja-JP" altLang="en-US" sz="2400" dirty="0"/>
              <a:t>・本資料）</a:t>
            </a:r>
            <a:endParaRPr lang="en-US" altLang="ja-JP" sz="2400" dirty="0"/>
          </a:p>
          <a:p>
            <a:pPr lvl="1"/>
            <a:endParaRPr lang="en-US" altLang="ja-JP" sz="2400" dirty="0"/>
          </a:p>
          <a:p>
            <a:r>
              <a:rPr lang="ja-JP" altLang="en-US" sz="2800" dirty="0"/>
              <a:t>２．税金の色々な仕組みを知ろう</a:t>
            </a:r>
            <a:endParaRPr lang="en-US" altLang="ja-JP" sz="2800" dirty="0"/>
          </a:p>
          <a:p>
            <a:pPr lvl="1"/>
            <a:r>
              <a:rPr lang="ja-JP" altLang="en-US" sz="2400" dirty="0"/>
              <a:t>（講義</a:t>
            </a:r>
            <a:r>
              <a:rPr lang="en-US" altLang="ja-JP" sz="2400" dirty="0"/>
              <a:t>10</a:t>
            </a:r>
            <a:r>
              <a:rPr lang="ja-JP" altLang="en-US" sz="2400" dirty="0"/>
              <a:t>分　教材：</a:t>
            </a:r>
            <a:r>
              <a:rPr lang="en-US" altLang="ja-JP" sz="2400" dirty="0"/>
              <a:t>『</a:t>
            </a:r>
            <a:r>
              <a:rPr lang="ja-JP" altLang="en-US" sz="2400" dirty="0"/>
              <a:t>ハロー・タックス</a:t>
            </a:r>
            <a:r>
              <a:rPr lang="en-US" altLang="ja-JP" sz="2400" dirty="0"/>
              <a:t>』</a:t>
            </a:r>
            <a:r>
              <a:rPr lang="ja-JP" altLang="en-US" sz="2400" dirty="0"/>
              <a:t>・本資料）</a:t>
            </a:r>
            <a:endParaRPr lang="en-US" altLang="ja-JP" sz="2400" dirty="0"/>
          </a:p>
          <a:p>
            <a:pPr lvl="1"/>
            <a:endParaRPr lang="en-US" altLang="ja-JP" sz="2400" dirty="0"/>
          </a:p>
          <a:p>
            <a:r>
              <a:rPr lang="ja-JP" altLang="en-US" sz="2800" dirty="0"/>
              <a:t>３．税金を納めるルールについて考えよう</a:t>
            </a:r>
            <a:endParaRPr lang="en-US" altLang="ja-JP" sz="2800" dirty="0"/>
          </a:p>
          <a:p>
            <a:pPr lvl="1"/>
            <a:r>
              <a:rPr lang="ja-JP" altLang="en-US" sz="2400" dirty="0"/>
              <a:t>（ディスカッション</a:t>
            </a:r>
            <a:r>
              <a:rPr lang="en-US" altLang="ja-JP" sz="2400" dirty="0"/>
              <a:t>10</a:t>
            </a:r>
            <a:r>
              <a:rPr lang="ja-JP" altLang="en-US" sz="2400" dirty="0"/>
              <a:t>分、発表</a:t>
            </a:r>
            <a:r>
              <a:rPr lang="en-US" altLang="ja-JP" sz="2400" dirty="0"/>
              <a:t>15</a:t>
            </a:r>
            <a:r>
              <a:rPr lang="ja-JP" altLang="en-US" sz="2400" dirty="0"/>
              <a:t>分　教材：本資料）</a:t>
            </a:r>
            <a:endParaRPr lang="en-US" altLang="ja-JP" sz="2400" dirty="0"/>
          </a:p>
          <a:p>
            <a:pPr lvl="1"/>
            <a:endParaRPr lang="en-US" altLang="ja-JP" sz="2400" dirty="0"/>
          </a:p>
          <a:p>
            <a:r>
              <a:rPr lang="ja-JP" altLang="en-US" sz="2800" dirty="0"/>
              <a:t>４．まとめ</a:t>
            </a:r>
            <a:endParaRPr lang="en-US" altLang="ja-JP" sz="2800" dirty="0"/>
          </a:p>
          <a:p>
            <a:pPr lvl="1"/>
            <a:r>
              <a:rPr lang="ja-JP" altLang="en-US" sz="2400" dirty="0"/>
              <a:t>（</a:t>
            </a:r>
            <a:r>
              <a:rPr lang="en-US" altLang="ja-JP" sz="2400" dirty="0"/>
              <a:t>3</a:t>
            </a:r>
            <a:r>
              <a:rPr lang="ja-JP" altLang="en-US" sz="2400" dirty="0"/>
              <a:t>分）</a:t>
            </a:r>
            <a:endParaRPr lang="en-US" altLang="ja-JP" sz="2400" dirty="0"/>
          </a:p>
          <a:p>
            <a:endParaRPr lang="en-US" altLang="ja-JP" sz="2800" dirty="0"/>
          </a:p>
          <a:p>
            <a:endParaRPr lang="en-US" altLang="ja-JP" sz="2800" dirty="0"/>
          </a:p>
          <a:p>
            <a:endParaRPr kumimoji="1" lang="ja-JP" altLang="en-US"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p:txBody>
          <a:bodyPr/>
          <a:lstStyle/>
          <a:p>
            <a:r>
              <a:rPr lang="ja-JP" altLang="en-US" dirty="0"/>
              <a:t>今日の授業</a:t>
            </a:r>
            <a:r>
              <a:rPr kumimoji="1" lang="ja-JP" altLang="en-US" dirty="0"/>
              <a:t>の流れ</a:t>
            </a:r>
          </a:p>
        </p:txBody>
      </p:sp>
      <p:sp>
        <p:nvSpPr>
          <p:cNvPr id="4" name="スライド番号プレースホルダー 3">
            <a:extLst>
              <a:ext uri="{FF2B5EF4-FFF2-40B4-BE49-F238E27FC236}">
                <a16:creationId xmlns:a16="http://schemas.microsoft.com/office/drawing/2014/main" id="{08032633-1DD0-40C9-8106-5E4B322ED0BC}"/>
              </a:ext>
            </a:extLst>
          </p:cNvPr>
          <p:cNvSpPr>
            <a:spLocks noGrp="1"/>
          </p:cNvSpPr>
          <p:nvPr>
            <p:ph type="sldNum" sz="quarter" idx="12"/>
          </p:nvPr>
        </p:nvSpPr>
        <p:spPr/>
        <p:txBody>
          <a:bodyPr/>
          <a:lstStyle/>
          <a:p>
            <a:fld id="{866E6E1F-C619-4765-ACE4-D694EB1B9F7E}" type="slidenum">
              <a:rPr kumimoji="1" lang="ja-JP" altLang="en-US" smtClean="0"/>
              <a:t>4</a:t>
            </a:fld>
            <a:endParaRPr kumimoji="1" lang="ja-JP" altLang="en-US" dirty="0"/>
          </a:p>
        </p:txBody>
      </p:sp>
    </p:spTree>
    <p:extLst>
      <p:ext uri="{BB962C8B-B14F-4D97-AF65-F5344CB8AC3E}">
        <p14:creationId xmlns:p14="http://schemas.microsoft.com/office/powerpoint/2010/main" val="210299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a:xfrm>
            <a:off x="457200" y="1196752"/>
            <a:ext cx="8229600" cy="5112568"/>
          </a:xfrm>
        </p:spPr>
        <p:txBody>
          <a:bodyPr>
            <a:normAutofit fontScale="70000" lnSpcReduction="20000"/>
          </a:bodyPr>
          <a:lstStyle/>
          <a:p>
            <a:r>
              <a:rPr lang="ja-JP" altLang="en-US" sz="2800" dirty="0"/>
              <a:t>（１）なぜ税金があるのか。</a:t>
            </a:r>
            <a:endParaRPr lang="en-US" altLang="ja-JP" sz="2800" dirty="0"/>
          </a:p>
          <a:p>
            <a:r>
              <a:rPr lang="ja-JP" altLang="en-US" sz="2800" dirty="0"/>
              <a:t>国や地方公共団体が、</a:t>
            </a:r>
            <a:r>
              <a:rPr lang="ja-JP" altLang="en-US" sz="2800" dirty="0">
                <a:solidFill>
                  <a:schemeClr val="accent1">
                    <a:lumMod val="75000"/>
                  </a:schemeClr>
                </a:solidFill>
              </a:rPr>
              <a:t>社会資本</a:t>
            </a:r>
            <a:r>
              <a:rPr lang="ja-JP" altLang="en-US" sz="2800" dirty="0"/>
              <a:t>（道路、上下水道など）の整備や</a:t>
            </a:r>
            <a:r>
              <a:rPr lang="ja-JP" altLang="en-US" sz="2800" dirty="0">
                <a:solidFill>
                  <a:schemeClr val="accent1">
                    <a:lumMod val="75000"/>
                  </a:schemeClr>
                </a:solidFill>
              </a:rPr>
              <a:t>公共サービス</a:t>
            </a:r>
            <a:r>
              <a:rPr lang="ja-JP" altLang="en-US" sz="2800" dirty="0"/>
              <a:t>（教育、警察、消防、医療、介護、福祉、行政など）の提供を行うため。</a:t>
            </a:r>
            <a:endParaRPr lang="en-US" altLang="ja-JP" sz="2800" dirty="0"/>
          </a:p>
          <a:p>
            <a:r>
              <a:rPr lang="ja-JP" altLang="en-US" sz="2800" dirty="0"/>
              <a:t>⇒いわば「</a:t>
            </a:r>
            <a:r>
              <a:rPr lang="ja-JP" altLang="en-US" sz="2800" dirty="0">
                <a:solidFill>
                  <a:schemeClr val="accent1">
                    <a:lumMod val="75000"/>
                  </a:schemeClr>
                </a:solidFill>
              </a:rPr>
              <a:t>会費</a:t>
            </a:r>
            <a:r>
              <a:rPr lang="ja-JP" altLang="en-US" sz="2800" dirty="0"/>
              <a:t>」</a:t>
            </a:r>
            <a:r>
              <a:rPr lang="ja-JP" altLang="en-US" sz="2100" dirty="0"/>
              <a:t>（</a:t>
            </a:r>
            <a:r>
              <a:rPr lang="en-US" altLang="ja-JP" sz="2100" dirty="0"/>
              <a:t>『</a:t>
            </a:r>
            <a:r>
              <a:rPr lang="ja-JP" altLang="en-US" sz="2100" dirty="0"/>
              <a:t>ハロー・タックス</a:t>
            </a:r>
            <a:r>
              <a:rPr lang="en-US" altLang="ja-JP" sz="2100" dirty="0"/>
              <a:t>』</a:t>
            </a:r>
            <a:r>
              <a:rPr lang="ja-JP" altLang="en-US" sz="2100" dirty="0"/>
              <a:t>１頁）</a:t>
            </a:r>
            <a:endParaRPr lang="en-US" altLang="ja-JP" sz="2800" dirty="0"/>
          </a:p>
          <a:p>
            <a:endParaRPr lang="en-US" altLang="ja-JP" sz="2800" dirty="0"/>
          </a:p>
          <a:p>
            <a:r>
              <a:rPr lang="ja-JP" altLang="en-US" sz="2800" dirty="0"/>
              <a:t>（２）なぜ税のルールを考える必要があるのか。</a:t>
            </a:r>
            <a:endParaRPr lang="en-US" altLang="ja-JP" sz="2800" dirty="0"/>
          </a:p>
          <a:p>
            <a:r>
              <a:rPr lang="ja-JP" altLang="en-US" sz="2800" dirty="0"/>
              <a:t>「会費」といっても、会員（国民）を自由に辞められるわけではない。</a:t>
            </a:r>
            <a:endParaRPr lang="en-US" altLang="ja-JP" sz="2800" dirty="0"/>
          </a:p>
          <a:p>
            <a:pPr marL="109728" indent="0">
              <a:buNone/>
            </a:pPr>
            <a:r>
              <a:rPr lang="ja-JP" altLang="en-US" sz="2800" dirty="0"/>
              <a:t>↓</a:t>
            </a:r>
            <a:endParaRPr lang="en-US" altLang="ja-JP" sz="2800" dirty="0"/>
          </a:p>
          <a:p>
            <a:r>
              <a:rPr lang="ja-JP" altLang="en-US" sz="2800" dirty="0"/>
              <a:t>そんな中、いいかげんに「会費」を課されても困る。</a:t>
            </a:r>
            <a:endParaRPr lang="en-US" altLang="ja-JP" sz="2800" dirty="0"/>
          </a:p>
          <a:p>
            <a:pPr marL="109728" indent="0">
              <a:buNone/>
            </a:pPr>
            <a:r>
              <a:rPr lang="ja-JP" altLang="en-US" sz="2800" dirty="0"/>
              <a:t>↓</a:t>
            </a:r>
            <a:endParaRPr lang="en-US" altLang="ja-JP" sz="2800" dirty="0"/>
          </a:p>
          <a:p>
            <a:r>
              <a:rPr lang="ja-JP" altLang="en-US" sz="2800" dirty="0"/>
              <a:t>集め方を明確にする必要がある。</a:t>
            </a:r>
            <a:endParaRPr lang="en-US" altLang="ja-JP" sz="2800" dirty="0"/>
          </a:p>
          <a:p>
            <a:pPr marL="109728" indent="0">
              <a:buNone/>
            </a:pPr>
            <a:r>
              <a:rPr lang="ja-JP" altLang="en-US" sz="2800" dirty="0"/>
              <a:t>↓</a:t>
            </a:r>
            <a:endParaRPr lang="en-US" altLang="ja-JP" sz="2800" dirty="0"/>
          </a:p>
          <a:p>
            <a:r>
              <a:rPr lang="ja-JP" altLang="en-US" sz="2800" dirty="0"/>
              <a:t>そこで、公共の福祉のためにルールを決めて、その範囲内で、税金を納めることにしよう。</a:t>
            </a:r>
            <a:endParaRPr lang="en-US" altLang="ja-JP" sz="2800" dirty="0"/>
          </a:p>
          <a:p>
            <a:pPr marL="109728" indent="0">
              <a:buNone/>
            </a:pPr>
            <a:r>
              <a:rPr lang="ja-JP" altLang="en-US" sz="2800" dirty="0"/>
              <a:t>↓</a:t>
            </a:r>
            <a:endParaRPr lang="en-US" altLang="ja-JP" sz="2800" dirty="0"/>
          </a:p>
          <a:p>
            <a:pPr lvl="1"/>
            <a:r>
              <a:rPr lang="ja-JP" altLang="en-US" sz="2400" dirty="0"/>
              <a:t>　　　　　　　　　　（講義</a:t>
            </a:r>
            <a:r>
              <a:rPr lang="en-US" altLang="ja-JP" sz="2400" dirty="0"/>
              <a:t>4</a:t>
            </a:r>
            <a:r>
              <a:rPr lang="ja-JP" altLang="en-US" sz="2400" dirty="0"/>
              <a:t>分　教材：</a:t>
            </a:r>
            <a:r>
              <a:rPr lang="en-US" altLang="ja-JP" sz="2400" dirty="0"/>
              <a:t>『</a:t>
            </a:r>
            <a:r>
              <a:rPr lang="ja-JP" altLang="en-US" sz="2400" dirty="0"/>
              <a:t>ハロー・タックス</a:t>
            </a:r>
            <a:r>
              <a:rPr lang="en-US" altLang="ja-JP" sz="2400" dirty="0"/>
              <a:t>』</a:t>
            </a:r>
            <a:r>
              <a:rPr lang="ja-JP" altLang="en-US" sz="2400" dirty="0"/>
              <a:t>・本資料）</a:t>
            </a:r>
            <a:endParaRPr lang="en-US" altLang="ja-JP" sz="2800"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a:xfrm>
            <a:off x="457200" y="274638"/>
            <a:ext cx="8229600" cy="706090"/>
          </a:xfrm>
        </p:spPr>
        <p:txBody>
          <a:bodyPr>
            <a:noAutofit/>
          </a:bodyPr>
          <a:lstStyle/>
          <a:p>
            <a:r>
              <a:rPr lang="ja-JP" altLang="en-US" sz="3200" dirty="0"/>
              <a:t>１．税のルールをなぜ考える必要があるのか</a:t>
            </a:r>
            <a:endParaRPr lang="en-US" altLang="ja-JP" sz="3200" dirty="0"/>
          </a:p>
        </p:txBody>
      </p:sp>
      <p:sp>
        <p:nvSpPr>
          <p:cNvPr id="4" name="スライド番号プレースホルダー 3">
            <a:extLst>
              <a:ext uri="{FF2B5EF4-FFF2-40B4-BE49-F238E27FC236}">
                <a16:creationId xmlns:a16="http://schemas.microsoft.com/office/drawing/2014/main" id="{6891258E-0264-435A-89E6-9C74BC37CC0A}"/>
              </a:ext>
            </a:extLst>
          </p:cNvPr>
          <p:cNvSpPr>
            <a:spLocks noGrp="1"/>
          </p:cNvSpPr>
          <p:nvPr>
            <p:ph type="sldNum" sz="quarter" idx="12"/>
          </p:nvPr>
        </p:nvSpPr>
        <p:spPr/>
        <p:txBody>
          <a:bodyPr/>
          <a:lstStyle/>
          <a:p>
            <a:fld id="{866E6E1F-C619-4765-ACE4-D694EB1B9F7E}" type="slidenum">
              <a:rPr kumimoji="1" lang="ja-JP" altLang="en-US" smtClean="0"/>
              <a:t>5</a:t>
            </a:fld>
            <a:endParaRPr kumimoji="1" lang="ja-JP" altLang="en-US" dirty="0"/>
          </a:p>
        </p:txBody>
      </p:sp>
    </p:spTree>
    <p:extLst>
      <p:ext uri="{BB962C8B-B14F-4D97-AF65-F5344CB8AC3E}">
        <p14:creationId xmlns:p14="http://schemas.microsoft.com/office/powerpoint/2010/main" val="250281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B12253D-2E3B-448B-84FA-63220EC820FB}"/>
              </a:ext>
            </a:extLst>
          </p:cNvPr>
          <p:cNvSpPr>
            <a:spLocks noGrp="1"/>
          </p:cNvSpPr>
          <p:nvPr>
            <p:ph idx="1"/>
          </p:nvPr>
        </p:nvSpPr>
        <p:spPr>
          <a:xfrm>
            <a:off x="457200" y="980728"/>
            <a:ext cx="8229600" cy="5427216"/>
          </a:xfrm>
        </p:spPr>
        <p:txBody>
          <a:bodyPr>
            <a:normAutofit lnSpcReduction="10000"/>
          </a:bodyPr>
          <a:lstStyle/>
          <a:p>
            <a:r>
              <a:rPr lang="ja-JP" altLang="en-US" sz="2400" dirty="0"/>
              <a:t>日本国憲法　第三章　国民の権利及び義務　一部抜粋</a:t>
            </a:r>
            <a:endParaRPr lang="en-US" altLang="ja-JP" sz="2400" dirty="0"/>
          </a:p>
          <a:p>
            <a:endParaRPr lang="en-US" altLang="ja-JP" sz="2400" dirty="0"/>
          </a:p>
          <a:p>
            <a:r>
              <a:rPr lang="en-US" altLang="ja-JP" sz="2400" dirty="0"/>
              <a:t>29</a:t>
            </a:r>
            <a:r>
              <a:rPr lang="ja-JP" altLang="en-US" sz="2400" dirty="0"/>
              <a:t>条（財産権）　一部抜粋</a:t>
            </a:r>
            <a:endParaRPr lang="en-US" altLang="ja-JP" sz="2400" dirty="0"/>
          </a:p>
          <a:p>
            <a:r>
              <a:rPr lang="ja-JP" altLang="en-US" sz="2400" dirty="0"/>
              <a:t>財産権は、これを侵してはならない。</a:t>
            </a:r>
            <a:endParaRPr lang="en-US" altLang="ja-JP" sz="2400" dirty="0"/>
          </a:p>
          <a:p>
            <a:r>
              <a:rPr lang="ja-JP" altLang="en-US" sz="2400" dirty="0"/>
              <a:t>財産権の内容は、</a:t>
            </a:r>
            <a:r>
              <a:rPr lang="ja-JP" altLang="en-US" sz="2400" dirty="0">
                <a:solidFill>
                  <a:schemeClr val="accent1">
                    <a:lumMod val="75000"/>
                  </a:schemeClr>
                </a:solidFill>
              </a:rPr>
              <a:t>公共の福祉に適合にするやうに</a:t>
            </a:r>
            <a:r>
              <a:rPr lang="ja-JP" altLang="en-US" sz="2400" dirty="0"/>
              <a:t>、法律でこれで定める。</a:t>
            </a:r>
            <a:endParaRPr lang="en-US" altLang="ja-JP" sz="2400" dirty="0"/>
          </a:p>
          <a:p>
            <a:endParaRPr lang="en-US" altLang="ja-JP" sz="2400" dirty="0"/>
          </a:p>
          <a:p>
            <a:r>
              <a:rPr lang="en-US" altLang="ja-JP" sz="2400" dirty="0"/>
              <a:t>30</a:t>
            </a:r>
            <a:r>
              <a:rPr lang="ja-JP" altLang="en-US" sz="2400" dirty="0"/>
              <a:t>条（納税の義務）</a:t>
            </a:r>
            <a:endParaRPr lang="en-US" altLang="ja-JP" sz="2400" dirty="0"/>
          </a:p>
          <a:p>
            <a:r>
              <a:rPr lang="ja-JP" altLang="en-US" sz="2400" dirty="0"/>
              <a:t>国民は、</a:t>
            </a:r>
            <a:r>
              <a:rPr lang="ja-JP" altLang="en-US" sz="2400" dirty="0">
                <a:solidFill>
                  <a:schemeClr val="accent1">
                    <a:lumMod val="75000"/>
                  </a:schemeClr>
                </a:solidFill>
              </a:rPr>
              <a:t>法律の定めるところ</a:t>
            </a:r>
            <a:r>
              <a:rPr lang="ja-JP" altLang="en-US" sz="2400" dirty="0"/>
              <a:t>により、</a:t>
            </a:r>
            <a:r>
              <a:rPr lang="ja-JP" altLang="en-US" sz="2400" dirty="0">
                <a:solidFill>
                  <a:schemeClr val="accent1">
                    <a:lumMod val="75000"/>
                  </a:schemeClr>
                </a:solidFill>
              </a:rPr>
              <a:t>納税の義務</a:t>
            </a:r>
            <a:r>
              <a:rPr lang="ja-JP" altLang="en-US" sz="2400" dirty="0"/>
              <a:t>を負ふ。</a:t>
            </a:r>
            <a:endParaRPr lang="en-US" altLang="ja-JP" sz="2400" dirty="0"/>
          </a:p>
          <a:p>
            <a:endParaRPr kumimoji="1" lang="en-US" altLang="ja-JP" sz="2400" dirty="0"/>
          </a:p>
          <a:p>
            <a:pPr marL="109728" indent="0">
              <a:buNone/>
            </a:pPr>
            <a:r>
              <a:rPr kumimoji="1" lang="ja-JP" altLang="en-US" sz="2400" dirty="0"/>
              <a:t>⇒　国民に大きく影響をあたえるので、どのように税金を</a:t>
            </a:r>
            <a:r>
              <a:rPr lang="ja-JP" altLang="en-US" sz="2400" dirty="0"/>
              <a:t>納めるか</a:t>
            </a:r>
            <a:r>
              <a:rPr kumimoji="1" lang="ja-JP" altLang="en-US" sz="2400" dirty="0"/>
              <a:t>は、</a:t>
            </a:r>
            <a:r>
              <a:rPr lang="ja-JP" altLang="en-US" sz="2400" dirty="0"/>
              <a:t> （議員を通じて）</a:t>
            </a:r>
            <a:r>
              <a:rPr kumimoji="1" lang="ja-JP" altLang="en-US" sz="2400" dirty="0"/>
              <a:t>国民自身が決めよう。</a:t>
            </a:r>
            <a:endParaRPr kumimoji="1" lang="en-US" altLang="ja-JP" sz="2400" dirty="0"/>
          </a:p>
          <a:p>
            <a:pPr marL="109728" indent="0">
              <a:buNone/>
            </a:pPr>
            <a:endParaRPr lang="en-US" altLang="ja-JP" sz="1800" dirty="0"/>
          </a:p>
          <a:p>
            <a:pPr marL="109728" indent="0">
              <a:buNone/>
            </a:pPr>
            <a:r>
              <a:rPr lang="ja-JP" altLang="en-US" sz="1800" dirty="0"/>
              <a:t>開始から</a:t>
            </a:r>
            <a:r>
              <a:rPr lang="en-US" altLang="ja-JP" sz="1800" dirty="0"/>
              <a:t>5</a:t>
            </a:r>
            <a:r>
              <a:rPr lang="ja-JP" altLang="en-US" sz="1800" dirty="0"/>
              <a:t>分</a:t>
            </a:r>
            <a:endParaRPr kumimoji="1" lang="en-US" altLang="ja-JP" sz="1800" dirty="0"/>
          </a:p>
        </p:txBody>
      </p:sp>
      <p:sp>
        <p:nvSpPr>
          <p:cNvPr id="4" name="スライド番号プレースホルダー 3">
            <a:extLst>
              <a:ext uri="{FF2B5EF4-FFF2-40B4-BE49-F238E27FC236}">
                <a16:creationId xmlns:a16="http://schemas.microsoft.com/office/drawing/2014/main" id="{69D0241D-2C1F-4E2C-83FE-6A523CACA7CF}"/>
              </a:ext>
            </a:extLst>
          </p:cNvPr>
          <p:cNvSpPr>
            <a:spLocks noGrp="1"/>
          </p:cNvSpPr>
          <p:nvPr>
            <p:ph type="sldNum" sz="quarter" idx="12"/>
          </p:nvPr>
        </p:nvSpPr>
        <p:spPr/>
        <p:txBody>
          <a:bodyPr/>
          <a:lstStyle/>
          <a:p>
            <a:fld id="{866E6E1F-C619-4765-ACE4-D694EB1B9F7E}" type="slidenum">
              <a:rPr kumimoji="1" lang="ja-JP" altLang="en-US" smtClean="0"/>
              <a:t>6</a:t>
            </a:fld>
            <a:endParaRPr kumimoji="1" lang="ja-JP" altLang="en-US" dirty="0"/>
          </a:p>
        </p:txBody>
      </p:sp>
    </p:spTree>
    <p:extLst>
      <p:ext uri="{BB962C8B-B14F-4D97-AF65-F5344CB8AC3E}">
        <p14:creationId xmlns:p14="http://schemas.microsoft.com/office/powerpoint/2010/main" val="361141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 calcmode="lin" valueType="num">
                                      <p:cBhvr additive="base">
                                        <p:cTn id="4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a:xfrm>
            <a:off x="457200" y="1116203"/>
            <a:ext cx="8229600" cy="5467159"/>
          </a:xfrm>
        </p:spPr>
        <p:txBody>
          <a:bodyPr>
            <a:normAutofit fontScale="92500"/>
          </a:bodyPr>
          <a:lstStyle/>
          <a:p>
            <a:pPr marL="109728" indent="0">
              <a:buNone/>
            </a:pPr>
            <a:r>
              <a:rPr lang="ja-JP" altLang="en-US" sz="2600" dirty="0"/>
              <a:t>キーワード</a:t>
            </a:r>
            <a:endParaRPr lang="en-US" altLang="ja-JP" sz="2000" dirty="0"/>
          </a:p>
          <a:p>
            <a:r>
              <a:rPr lang="ja-JP" altLang="en-US" sz="3200" dirty="0"/>
              <a:t>所得税</a:t>
            </a:r>
            <a:r>
              <a:rPr lang="ja-JP" altLang="en-US" sz="2400" dirty="0"/>
              <a:t>（個人の</a:t>
            </a:r>
            <a:r>
              <a:rPr lang="en-US" altLang="ja-JP" sz="2400" dirty="0"/>
              <a:t>1</a:t>
            </a:r>
            <a:r>
              <a:rPr lang="ja-JP" altLang="en-US" sz="2400" dirty="0"/>
              <a:t>年間の●●にかける税金）</a:t>
            </a:r>
            <a:r>
              <a:rPr lang="ja-JP" altLang="en-US" sz="1800" dirty="0"/>
              <a:t>（</a:t>
            </a:r>
            <a:r>
              <a:rPr lang="en-US" altLang="ja-JP" sz="1800" dirty="0"/>
              <a:t>『</a:t>
            </a:r>
            <a:r>
              <a:rPr lang="ja-JP" altLang="en-US" sz="1800" dirty="0"/>
              <a:t>ハロー・タックス</a:t>
            </a:r>
            <a:r>
              <a:rPr lang="en-US" altLang="ja-JP" sz="1800" dirty="0"/>
              <a:t>』</a:t>
            </a:r>
            <a:r>
              <a:rPr lang="ja-JP" altLang="en-US" sz="1800" dirty="0"/>
              <a:t>３頁）</a:t>
            </a:r>
            <a:endParaRPr lang="en-US" altLang="ja-JP" sz="1800" dirty="0"/>
          </a:p>
          <a:p>
            <a:r>
              <a:rPr lang="ja-JP" altLang="en-US" sz="3200" dirty="0"/>
              <a:t>累進課税制度</a:t>
            </a:r>
            <a:r>
              <a:rPr lang="ja-JP" altLang="en-US" sz="2200" dirty="0"/>
              <a:t>（利益や財産の多い人には高い税率の負担を少ない人には低い税率の負担を求める制度。所得格差を●●する役割がある）</a:t>
            </a:r>
            <a:r>
              <a:rPr lang="ja-JP" altLang="en-US" sz="1600" dirty="0"/>
              <a:t>（</a:t>
            </a:r>
            <a:r>
              <a:rPr lang="en-US" altLang="ja-JP" sz="1600" dirty="0"/>
              <a:t>『</a:t>
            </a:r>
            <a:r>
              <a:rPr lang="ja-JP" altLang="en-US" sz="1600" dirty="0"/>
              <a:t>ハロー・タックス</a:t>
            </a:r>
            <a:r>
              <a:rPr lang="en-US" altLang="ja-JP" sz="1600" dirty="0"/>
              <a:t>』</a:t>
            </a:r>
            <a:r>
              <a:rPr lang="ja-JP" altLang="en-US" sz="1600" dirty="0"/>
              <a:t>２頁）</a:t>
            </a:r>
            <a:endParaRPr lang="en-US" altLang="ja-JP" sz="1600" dirty="0"/>
          </a:p>
          <a:p>
            <a:r>
              <a:rPr lang="ja-JP" altLang="en-US" sz="2400" dirty="0"/>
              <a:t>垂直的公平</a:t>
            </a:r>
            <a:r>
              <a:rPr lang="ja-JP" altLang="en-US" sz="1600" dirty="0"/>
              <a:t>（所得の多い人にはより大きな負担を求めることが公平であるという考え方）</a:t>
            </a:r>
            <a:r>
              <a:rPr lang="ja-JP" altLang="en-US" sz="1200" dirty="0"/>
              <a:t>（</a:t>
            </a:r>
            <a:r>
              <a:rPr lang="en-US" altLang="ja-JP" sz="1200" dirty="0"/>
              <a:t>『</a:t>
            </a:r>
            <a:r>
              <a:rPr lang="ja-JP" altLang="en-US" sz="1200" dirty="0"/>
              <a:t>ハロー・タックス</a:t>
            </a:r>
            <a:r>
              <a:rPr lang="en-US" altLang="ja-JP" sz="1200" dirty="0"/>
              <a:t>』4</a:t>
            </a:r>
            <a:r>
              <a:rPr lang="ja-JP" altLang="en-US" sz="1200" dirty="0"/>
              <a:t>頁）</a:t>
            </a:r>
            <a:endParaRPr lang="en-US" altLang="ja-JP" sz="1800" dirty="0"/>
          </a:p>
          <a:p>
            <a:r>
              <a:rPr lang="ja-JP" altLang="en-US" sz="1800" dirty="0"/>
              <a:t>歳出で最も大きいのは●●●●関係費（年金や医療の補填）</a:t>
            </a:r>
            <a:r>
              <a:rPr lang="ja-JP" altLang="en-US" sz="1600" dirty="0"/>
              <a:t>（</a:t>
            </a:r>
            <a:r>
              <a:rPr lang="en-US" altLang="ja-JP" sz="1600" dirty="0"/>
              <a:t>『</a:t>
            </a:r>
            <a:r>
              <a:rPr lang="ja-JP" altLang="en-US" sz="1600" dirty="0"/>
              <a:t>ハロー・タックス</a:t>
            </a:r>
            <a:r>
              <a:rPr lang="en-US" altLang="ja-JP" sz="1600" dirty="0"/>
              <a:t>』</a:t>
            </a:r>
            <a:r>
              <a:rPr lang="ja-JP" altLang="en-US" sz="1600" dirty="0"/>
              <a:t>５頁）</a:t>
            </a:r>
            <a:endParaRPr lang="en-US" altLang="ja-JP" sz="1800" dirty="0"/>
          </a:p>
          <a:p>
            <a:r>
              <a:rPr lang="ja-JP" altLang="en-US" sz="1800" dirty="0"/>
              <a:t>高齢化の進展に伴い、社会保障給付費が大きく伸びており、社会保障財源確保などのために、●●税を引き上げ。</a:t>
            </a:r>
            <a:endParaRPr lang="en-US" altLang="ja-JP" sz="1800" dirty="0"/>
          </a:p>
          <a:p>
            <a:r>
              <a:rPr lang="ja-JP" altLang="en-US" sz="3200" dirty="0"/>
              <a:t>消費税</a:t>
            </a:r>
            <a:r>
              <a:rPr lang="ja-JP" altLang="en-US" sz="2000" dirty="0"/>
              <a:t>（商品を買ったときやサービスの提供を受けた時にかかかる税金。</a:t>
            </a:r>
            <a:r>
              <a:rPr lang="en-US" altLang="ja-JP" sz="2000" dirty="0"/>
              <a:t>10</a:t>
            </a:r>
            <a:r>
              <a:rPr lang="ja-JP" altLang="en-US" sz="2000" dirty="0"/>
              <a:t>月から●</a:t>
            </a:r>
            <a:r>
              <a:rPr lang="en-US" altLang="ja-JP" sz="2000" dirty="0"/>
              <a:t>%</a:t>
            </a:r>
            <a:r>
              <a:rPr lang="ja-JP" altLang="en-US" sz="2000" dirty="0"/>
              <a:t>（食品は●％）</a:t>
            </a:r>
            <a:r>
              <a:rPr lang="ja-JP" altLang="en-US" sz="1600" dirty="0"/>
              <a:t>（</a:t>
            </a:r>
            <a:r>
              <a:rPr lang="en-US" altLang="ja-JP" sz="1600" dirty="0"/>
              <a:t>『</a:t>
            </a:r>
            <a:r>
              <a:rPr lang="ja-JP" altLang="en-US" sz="1600" dirty="0"/>
              <a:t>ハロー・タックス</a:t>
            </a:r>
            <a:r>
              <a:rPr lang="en-US" altLang="ja-JP" sz="1600" dirty="0"/>
              <a:t>』</a:t>
            </a:r>
            <a:r>
              <a:rPr lang="ja-JP" altLang="en-US" sz="1600" dirty="0"/>
              <a:t>３頁）</a:t>
            </a:r>
            <a:endParaRPr lang="en-US" altLang="ja-JP" sz="1600" dirty="0"/>
          </a:p>
          <a:p>
            <a:r>
              <a:rPr lang="ja-JP" altLang="en-US" sz="1600" dirty="0"/>
              <a:t>なぜ消費税なのか　税収が景気や人口構成の変化に左右されにくく安定しているため。生産年齢人口（</a:t>
            </a:r>
            <a:r>
              <a:rPr lang="en-US" altLang="ja-JP" sz="1600" dirty="0"/>
              <a:t>15</a:t>
            </a:r>
            <a:r>
              <a:rPr lang="ja-JP" altLang="en-US" sz="1600" dirty="0"/>
              <a:t>～</a:t>
            </a:r>
            <a:r>
              <a:rPr lang="en-US" altLang="ja-JP" sz="1600" dirty="0"/>
              <a:t>64</a:t>
            </a:r>
            <a:r>
              <a:rPr lang="ja-JP" altLang="en-US" sz="1600" dirty="0"/>
              <a:t>歳）に負担が集中することがない（ （</a:t>
            </a:r>
            <a:r>
              <a:rPr lang="en-US" altLang="ja-JP" sz="1600" dirty="0"/>
              <a:t>『</a:t>
            </a:r>
            <a:r>
              <a:rPr lang="ja-JP" altLang="en-US" sz="1600" dirty="0"/>
              <a:t>ハロー・タックス</a:t>
            </a:r>
            <a:r>
              <a:rPr lang="en-US" altLang="ja-JP" sz="1600" dirty="0"/>
              <a:t>』</a:t>
            </a:r>
            <a:r>
              <a:rPr lang="ja-JP" altLang="en-US" sz="1600" dirty="0"/>
              <a:t>７頁）。</a:t>
            </a:r>
            <a:endParaRPr lang="en-US" altLang="ja-JP" sz="1600" dirty="0"/>
          </a:p>
          <a:p>
            <a:endParaRPr lang="en-US" altLang="ja-JP" sz="1600" dirty="0"/>
          </a:p>
          <a:p>
            <a:pPr marL="393192" lvl="1" indent="0">
              <a:buNone/>
            </a:pPr>
            <a:r>
              <a:rPr lang="ja-JP" altLang="en-US" sz="1800" dirty="0"/>
              <a:t>開始から</a:t>
            </a:r>
            <a:r>
              <a:rPr lang="en-US" altLang="ja-JP" sz="1800" dirty="0"/>
              <a:t>15</a:t>
            </a:r>
            <a:r>
              <a:rPr lang="ja-JP" altLang="en-US" sz="1800" dirty="0"/>
              <a:t>分　　（講義</a:t>
            </a:r>
            <a:r>
              <a:rPr lang="en-US" altLang="ja-JP" sz="1800" dirty="0"/>
              <a:t>10</a:t>
            </a:r>
            <a:r>
              <a:rPr lang="ja-JP" altLang="en-US" sz="1800" dirty="0"/>
              <a:t>分　教材：</a:t>
            </a:r>
            <a:r>
              <a:rPr lang="en-US" altLang="ja-JP" sz="1800" dirty="0"/>
              <a:t>『</a:t>
            </a:r>
            <a:r>
              <a:rPr lang="ja-JP" altLang="en-US" sz="1800" dirty="0"/>
              <a:t>ハロー・タックス</a:t>
            </a:r>
            <a:r>
              <a:rPr lang="en-US" altLang="ja-JP" sz="1800" dirty="0"/>
              <a:t>』</a:t>
            </a:r>
            <a:r>
              <a:rPr lang="ja-JP" altLang="en-US" sz="1800" dirty="0"/>
              <a:t>・本資料）　</a:t>
            </a:r>
            <a:endParaRPr lang="en-US" altLang="ja-JP" sz="2400" dirty="0"/>
          </a:p>
          <a:p>
            <a:pPr marL="109728" indent="0">
              <a:buNone/>
            </a:pPr>
            <a:endParaRPr lang="en-US" altLang="ja-JP" sz="2400" dirty="0"/>
          </a:p>
          <a:p>
            <a:endParaRPr lang="en-US" altLang="ja-JP" sz="2800" dirty="0"/>
          </a:p>
          <a:p>
            <a:endParaRPr lang="en-US" altLang="ja-JP" sz="2800" dirty="0"/>
          </a:p>
          <a:p>
            <a:endParaRPr kumimoji="1" lang="ja-JP" altLang="en-US"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a:xfrm>
            <a:off x="457200" y="274638"/>
            <a:ext cx="8229600" cy="841565"/>
          </a:xfrm>
        </p:spPr>
        <p:txBody>
          <a:bodyPr>
            <a:noAutofit/>
          </a:bodyPr>
          <a:lstStyle/>
          <a:p>
            <a:r>
              <a:rPr lang="ja-JP" altLang="en-US" sz="3200" dirty="0"/>
              <a:t>２．税金の色々な仕組みを知ろう</a:t>
            </a:r>
            <a:endParaRPr lang="en-US" altLang="ja-JP" sz="3200" dirty="0"/>
          </a:p>
        </p:txBody>
      </p:sp>
      <p:sp>
        <p:nvSpPr>
          <p:cNvPr id="4" name="スライド番号プレースホルダー 3">
            <a:extLst>
              <a:ext uri="{FF2B5EF4-FFF2-40B4-BE49-F238E27FC236}">
                <a16:creationId xmlns:a16="http://schemas.microsoft.com/office/drawing/2014/main" id="{70AD1283-3FAC-408C-96ED-6CC453E8086E}"/>
              </a:ext>
            </a:extLst>
          </p:cNvPr>
          <p:cNvSpPr>
            <a:spLocks noGrp="1"/>
          </p:cNvSpPr>
          <p:nvPr>
            <p:ph type="sldNum" sz="quarter" idx="12"/>
          </p:nvPr>
        </p:nvSpPr>
        <p:spPr/>
        <p:txBody>
          <a:bodyPr/>
          <a:lstStyle/>
          <a:p>
            <a:fld id="{866E6E1F-C619-4765-ACE4-D694EB1B9F7E}" type="slidenum">
              <a:rPr kumimoji="1" lang="ja-JP" altLang="en-US" smtClean="0"/>
              <a:t>7</a:t>
            </a:fld>
            <a:endParaRPr kumimoji="1" lang="ja-JP" altLang="en-US" dirty="0"/>
          </a:p>
        </p:txBody>
      </p:sp>
    </p:spTree>
    <p:extLst>
      <p:ext uri="{BB962C8B-B14F-4D97-AF65-F5344CB8AC3E}">
        <p14:creationId xmlns:p14="http://schemas.microsoft.com/office/powerpoint/2010/main" val="367624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a:xfrm>
            <a:off x="457200" y="1066147"/>
            <a:ext cx="8229600" cy="5706922"/>
          </a:xfrm>
        </p:spPr>
        <p:txBody>
          <a:bodyPr>
            <a:normAutofit fontScale="85000" lnSpcReduction="20000"/>
          </a:bodyPr>
          <a:lstStyle/>
          <a:p>
            <a:r>
              <a:rPr lang="ja-JP" altLang="en-US" sz="2800" dirty="0"/>
              <a:t>税金を</a:t>
            </a:r>
            <a:r>
              <a:rPr lang="en-US" altLang="ja-JP" sz="2800" dirty="0">
                <a:solidFill>
                  <a:schemeClr val="accent3"/>
                </a:solidFill>
              </a:rPr>
              <a:t>600</a:t>
            </a:r>
            <a:r>
              <a:rPr lang="ja-JP" altLang="en-US" sz="2800" dirty="0">
                <a:solidFill>
                  <a:schemeClr val="accent3"/>
                </a:solidFill>
              </a:rPr>
              <a:t>万円</a:t>
            </a:r>
            <a:r>
              <a:rPr lang="ja-JP" altLang="en-US" sz="2800" dirty="0"/>
              <a:t>集めよう！どのように集めるか？</a:t>
            </a:r>
            <a:endParaRPr lang="en-US" altLang="ja-JP" sz="2800" dirty="0"/>
          </a:p>
          <a:p>
            <a:r>
              <a:rPr lang="ja-JP" altLang="en-US" sz="2800" dirty="0"/>
              <a:t>グループ毎に話し合って、②・④の答えを黒板に。</a:t>
            </a:r>
            <a:endParaRPr lang="en-US" altLang="ja-JP" sz="2800" dirty="0"/>
          </a:p>
          <a:p>
            <a:pPr marL="109728" indent="0">
              <a:buNone/>
            </a:pPr>
            <a:endParaRPr lang="en-US" altLang="ja-JP" sz="2800" dirty="0"/>
          </a:p>
          <a:p>
            <a:endParaRPr lang="en-US" altLang="ja-JP" sz="2800" dirty="0"/>
          </a:p>
          <a:p>
            <a:endParaRPr lang="en-US" altLang="ja-JP" sz="2800" dirty="0"/>
          </a:p>
          <a:p>
            <a:endParaRPr lang="en-US" altLang="ja-JP" sz="2800" dirty="0"/>
          </a:p>
          <a:p>
            <a:endParaRPr lang="en-US" altLang="ja-JP" sz="2800" dirty="0"/>
          </a:p>
          <a:p>
            <a:endParaRPr lang="en-US" altLang="ja-JP" sz="2800" dirty="0"/>
          </a:p>
          <a:p>
            <a:endParaRPr lang="en-US" altLang="ja-JP" sz="2800" dirty="0"/>
          </a:p>
          <a:p>
            <a:endParaRPr lang="en-US" altLang="ja-JP" sz="2800" dirty="0"/>
          </a:p>
          <a:p>
            <a:endParaRPr lang="en-US" altLang="ja-JP" sz="2800" dirty="0"/>
          </a:p>
          <a:p>
            <a:pPr marL="109728" indent="0">
              <a:buNone/>
            </a:pPr>
            <a:endParaRPr lang="en-US" altLang="ja-JP" sz="2800" dirty="0"/>
          </a:p>
          <a:p>
            <a:pPr lvl="1"/>
            <a:r>
              <a:rPr lang="ja-JP" altLang="en-US" sz="2400" dirty="0"/>
              <a:t>集め方の</a:t>
            </a:r>
            <a:endParaRPr lang="en-US" altLang="ja-JP" sz="2400" dirty="0"/>
          </a:p>
          <a:p>
            <a:pPr marL="393192" lvl="1" indent="0">
              <a:buNone/>
            </a:pPr>
            <a:r>
              <a:rPr lang="ja-JP" altLang="en-US" sz="2400" dirty="0"/>
              <a:t>　　工夫：</a:t>
            </a:r>
            <a:endParaRPr lang="en-US" altLang="ja-JP" sz="2400" dirty="0"/>
          </a:p>
          <a:p>
            <a:pPr marL="393192" lvl="1" indent="0">
              <a:buNone/>
            </a:pPr>
            <a:endParaRPr lang="en-US" altLang="ja-JP" sz="2400" dirty="0"/>
          </a:p>
          <a:p>
            <a:pPr marL="393192" lvl="1" indent="0">
              <a:buNone/>
            </a:pPr>
            <a:endParaRPr lang="en-US" altLang="ja-JP" sz="2400" dirty="0"/>
          </a:p>
          <a:p>
            <a:pPr marL="393192" lvl="1" indent="0">
              <a:buNone/>
            </a:pPr>
            <a:r>
              <a:rPr lang="ja-JP" altLang="en-US" sz="2400" dirty="0"/>
              <a:t>開始から</a:t>
            </a:r>
            <a:r>
              <a:rPr lang="en-US" altLang="ja-JP" sz="2400" dirty="0"/>
              <a:t>45</a:t>
            </a:r>
            <a:r>
              <a:rPr lang="ja-JP" altLang="en-US" sz="2400" dirty="0"/>
              <a:t>分　（ディスカッション</a:t>
            </a:r>
            <a:r>
              <a:rPr lang="en-US" altLang="ja-JP" sz="2400" dirty="0"/>
              <a:t>1</a:t>
            </a:r>
            <a:r>
              <a:rPr lang="ja-JP" altLang="en-US" sz="2400" dirty="0"/>
              <a:t>０分、発表</a:t>
            </a:r>
            <a:r>
              <a:rPr lang="en-US" altLang="ja-JP" sz="2400" dirty="0"/>
              <a:t>15</a:t>
            </a:r>
            <a:r>
              <a:rPr lang="ja-JP" altLang="en-US" sz="2400" dirty="0"/>
              <a:t>分　教材：本資料）</a:t>
            </a:r>
            <a:endParaRPr lang="en-US" altLang="ja-JP" sz="2400" dirty="0"/>
          </a:p>
          <a:p>
            <a:pPr marL="109728" indent="0">
              <a:buNone/>
            </a:pPr>
            <a:endParaRPr lang="en-US" altLang="ja-JP" sz="2800" dirty="0"/>
          </a:p>
          <a:p>
            <a:endParaRPr kumimoji="1" lang="ja-JP" altLang="en-US"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a:xfrm>
            <a:off x="457200" y="144033"/>
            <a:ext cx="8229600" cy="922114"/>
          </a:xfrm>
        </p:spPr>
        <p:txBody>
          <a:bodyPr>
            <a:normAutofit fontScale="90000"/>
          </a:bodyPr>
          <a:lstStyle/>
          <a:p>
            <a:r>
              <a:rPr lang="ja-JP" altLang="en-US" sz="4400" dirty="0"/>
              <a:t>３．</a:t>
            </a:r>
            <a:r>
              <a:rPr lang="ja-JP" altLang="en-US" sz="4000" dirty="0"/>
              <a:t>税金を納めるルールについて考えよう</a:t>
            </a:r>
            <a:endParaRPr lang="en-US" altLang="ja-JP" sz="4000" dirty="0"/>
          </a:p>
        </p:txBody>
      </p:sp>
      <p:graphicFrame>
        <p:nvGraphicFramePr>
          <p:cNvPr id="4" name="表 3">
            <a:extLst>
              <a:ext uri="{FF2B5EF4-FFF2-40B4-BE49-F238E27FC236}">
                <a16:creationId xmlns:a16="http://schemas.microsoft.com/office/drawing/2014/main" id="{C8E1678B-C7B3-4F25-BD7D-5656D9252705}"/>
              </a:ext>
            </a:extLst>
          </p:cNvPr>
          <p:cNvGraphicFramePr>
            <a:graphicFrameLocks noGrp="1"/>
          </p:cNvGraphicFramePr>
          <p:nvPr>
            <p:extLst>
              <p:ext uri="{D42A27DB-BD31-4B8C-83A1-F6EECF244321}">
                <p14:modId xmlns:p14="http://schemas.microsoft.com/office/powerpoint/2010/main" val="2404050541"/>
              </p:ext>
            </p:extLst>
          </p:nvPr>
        </p:nvGraphicFramePr>
        <p:xfrm>
          <a:off x="1146994" y="1974850"/>
          <a:ext cx="6881390" cy="3125117"/>
        </p:xfrm>
        <a:graphic>
          <a:graphicData uri="http://schemas.openxmlformats.org/drawingml/2006/table">
            <a:tbl>
              <a:tblPr firstRow="1" bandRow="1">
                <a:tableStyleId>{5C22544A-7EE6-4342-B048-85BDC9FD1C3A}</a:tableStyleId>
              </a:tblPr>
              <a:tblGrid>
                <a:gridCol w="821690">
                  <a:extLst>
                    <a:ext uri="{9D8B030D-6E8A-4147-A177-3AD203B41FA5}">
                      <a16:colId xmlns:a16="http://schemas.microsoft.com/office/drawing/2014/main" val="1874792426"/>
                    </a:ext>
                  </a:extLst>
                </a:gridCol>
                <a:gridCol w="1317765">
                  <a:extLst>
                    <a:ext uri="{9D8B030D-6E8A-4147-A177-3AD203B41FA5}">
                      <a16:colId xmlns:a16="http://schemas.microsoft.com/office/drawing/2014/main" val="3680112261"/>
                    </a:ext>
                  </a:extLst>
                </a:gridCol>
                <a:gridCol w="1501575">
                  <a:extLst>
                    <a:ext uri="{9D8B030D-6E8A-4147-A177-3AD203B41FA5}">
                      <a16:colId xmlns:a16="http://schemas.microsoft.com/office/drawing/2014/main" val="540085752"/>
                    </a:ext>
                  </a:extLst>
                </a:gridCol>
                <a:gridCol w="1728192">
                  <a:extLst>
                    <a:ext uri="{9D8B030D-6E8A-4147-A177-3AD203B41FA5}">
                      <a16:colId xmlns:a16="http://schemas.microsoft.com/office/drawing/2014/main" val="4237694206"/>
                    </a:ext>
                  </a:extLst>
                </a:gridCol>
                <a:gridCol w="1512168">
                  <a:extLst>
                    <a:ext uri="{9D8B030D-6E8A-4147-A177-3AD203B41FA5}">
                      <a16:colId xmlns:a16="http://schemas.microsoft.com/office/drawing/2014/main" val="2821953399"/>
                    </a:ext>
                  </a:extLst>
                </a:gridCol>
              </a:tblGrid>
              <a:tr h="982796">
                <a:tc>
                  <a:txBody>
                    <a:bodyPr/>
                    <a:lstStyle/>
                    <a:p>
                      <a:endParaRPr kumimoji="1" lang="ja-JP" altLang="en-US" dirty="0"/>
                    </a:p>
                  </a:txBody>
                  <a:tcPr/>
                </a:tc>
                <a:tc>
                  <a:txBody>
                    <a:bodyPr/>
                    <a:lstStyle/>
                    <a:p>
                      <a:r>
                        <a:rPr lang="ja-JP" altLang="en-US" dirty="0"/>
                        <a:t>①今年稼いだお金（所得）</a:t>
                      </a:r>
                      <a:endParaRPr kumimoji="1" lang="ja-JP" altLang="en-US" dirty="0"/>
                    </a:p>
                  </a:txBody>
                  <a:tcPr/>
                </a:tc>
                <a:tc>
                  <a:txBody>
                    <a:bodyPr/>
                    <a:lstStyle/>
                    <a:p>
                      <a:r>
                        <a:rPr kumimoji="1" lang="ja-JP" altLang="en-US" dirty="0"/>
                        <a:t>②　①に対して集める税金</a:t>
                      </a:r>
                    </a:p>
                  </a:txBody>
                  <a:tcPr/>
                </a:tc>
                <a:tc>
                  <a:txBody>
                    <a:bodyPr/>
                    <a:lstStyle/>
                    <a:p>
                      <a:r>
                        <a:rPr kumimoji="1" lang="ja-JP" altLang="en-US" dirty="0"/>
                        <a:t>③　暮らしたり遊ぶの（消費）に使ったお金</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④　③に対して集める 税金</a:t>
                      </a:r>
                      <a:endParaRPr kumimoji="1" lang="ja-JP" altLang="en-US" dirty="0"/>
                    </a:p>
                    <a:p>
                      <a:endParaRPr lang="en-US" altLang="ja-JP" dirty="0"/>
                    </a:p>
                  </a:txBody>
                  <a:tcPr/>
                </a:tc>
                <a:extLst>
                  <a:ext uri="{0D108BD9-81ED-4DB2-BD59-A6C34878D82A}">
                    <a16:rowId xmlns:a16="http://schemas.microsoft.com/office/drawing/2014/main" val="2326193079"/>
                  </a:ext>
                </a:extLst>
              </a:tr>
              <a:tr h="624220">
                <a:tc>
                  <a:txBody>
                    <a:bodyPr/>
                    <a:lstStyle/>
                    <a:p>
                      <a:r>
                        <a:rPr lang="ja-JP" altLang="en-US" dirty="0"/>
                        <a:t>Ａさん</a:t>
                      </a:r>
                      <a:endParaRPr kumimoji="1" lang="ja-JP" altLang="en-US" dirty="0"/>
                    </a:p>
                  </a:txBody>
                  <a:tcPr/>
                </a:tc>
                <a:tc>
                  <a:txBody>
                    <a:bodyPr/>
                    <a:lstStyle/>
                    <a:p>
                      <a:pPr algn="r"/>
                      <a:r>
                        <a:rPr lang="en-US" altLang="ja-JP" dirty="0"/>
                        <a:t>1000 </a:t>
                      </a:r>
                      <a:r>
                        <a:rPr lang="ja-JP" altLang="en-US" dirty="0"/>
                        <a:t>万円 </a:t>
                      </a:r>
                      <a:endParaRPr kumimoji="1" lang="ja-JP" altLang="en-US" dirty="0"/>
                    </a:p>
                  </a:txBody>
                  <a:tcPr/>
                </a:tc>
                <a:tc>
                  <a:txBody>
                    <a:bodyPr/>
                    <a:lstStyle/>
                    <a:p>
                      <a:pPr algn="r"/>
                      <a:endParaRPr kumimoji="1" lang="ja-JP" altLang="en-US" dirty="0"/>
                    </a:p>
                  </a:txBody>
                  <a:tcPr/>
                </a:tc>
                <a:tc>
                  <a:txBody>
                    <a:bodyPr/>
                    <a:lstStyle/>
                    <a:p>
                      <a:pPr algn="r"/>
                      <a:r>
                        <a:rPr kumimoji="1" lang="en-US" altLang="ja-JP" dirty="0"/>
                        <a:t>400</a:t>
                      </a:r>
                      <a:r>
                        <a:rPr kumimoji="1" lang="ja-JP" altLang="en-US" dirty="0"/>
                        <a:t>万円</a:t>
                      </a:r>
                    </a:p>
                  </a:txBody>
                  <a:tcPr/>
                </a:tc>
                <a:tc>
                  <a:txBody>
                    <a:bodyPr/>
                    <a:lstStyle/>
                    <a:p>
                      <a:endParaRPr kumimoji="1" lang="ja-JP" altLang="en-US"/>
                    </a:p>
                  </a:txBody>
                  <a:tcPr/>
                </a:tc>
                <a:extLst>
                  <a:ext uri="{0D108BD9-81ED-4DB2-BD59-A6C34878D82A}">
                    <a16:rowId xmlns:a16="http://schemas.microsoft.com/office/drawing/2014/main" val="1525798249"/>
                  </a:ext>
                </a:extLst>
              </a:tr>
              <a:tr h="624220">
                <a:tc>
                  <a:txBody>
                    <a:bodyPr/>
                    <a:lstStyle/>
                    <a:p>
                      <a:r>
                        <a:rPr lang="ja-JP" altLang="en-US" dirty="0"/>
                        <a:t>Ｂさん</a:t>
                      </a:r>
                      <a:endParaRPr kumimoji="1" lang="ja-JP" altLang="en-US" dirty="0"/>
                    </a:p>
                  </a:txBody>
                  <a:tcPr/>
                </a:tc>
                <a:tc>
                  <a:txBody>
                    <a:bodyPr/>
                    <a:lstStyle/>
                    <a:p>
                      <a:pPr algn="r"/>
                      <a:r>
                        <a:rPr lang="en-US" altLang="ja-JP" dirty="0"/>
                        <a:t>300 </a:t>
                      </a:r>
                      <a:r>
                        <a:rPr lang="ja-JP" altLang="en-US" dirty="0"/>
                        <a:t>万円 </a:t>
                      </a:r>
                      <a:endParaRPr kumimoji="1" lang="ja-JP" altLang="en-US" dirty="0"/>
                    </a:p>
                  </a:txBody>
                  <a:tcPr/>
                </a:tc>
                <a:tc>
                  <a:txBody>
                    <a:bodyPr/>
                    <a:lstStyle/>
                    <a:p>
                      <a:pPr algn="r"/>
                      <a:endParaRPr kumimoji="1" lang="ja-JP" altLang="en-US" dirty="0"/>
                    </a:p>
                  </a:txBody>
                  <a:tcPr/>
                </a:tc>
                <a:tc>
                  <a:txBody>
                    <a:bodyPr/>
                    <a:lstStyle/>
                    <a:p>
                      <a:pPr algn="r"/>
                      <a:r>
                        <a:rPr kumimoji="1" lang="en-US" altLang="ja-JP" dirty="0"/>
                        <a:t>200</a:t>
                      </a:r>
                      <a:r>
                        <a:rPr kumimoji="1" lang="ja-JP" altLang="en-US" dirty="0"/>
                        <a:t>万円</a:t>
                      </a:r>
                    </a:p>
                  </a:txBody>
                  <a:tcPr/>
                </a:tc>
                <a:tc>
                  <a:txBody>
                    <a:bodyPr/>
                    <a:lstStyle/>
                    <a:p>
                      <a:endParaRPr kumimoji="1" lang="ja-JP" altLang="en-US"/>
                    </a:p>
                  </a:txBody>
                  <a:tcPr/>
                </a:tc>
                <a:extLst>
                  <a:ext uri="{0D108BD9-81ED-4DB2-BD59-A6C34878D82A}">
                    <a16:rowId xmlns:a16="http://schemas.microsoft.com/office/drawing/2014/main" val="1310296729"/>
                  </a:ext>
                </a:extLst>
              </a:tr>
              <a:tr h="687957">
                <a:tc>
                  <a:txBody>
                    <a:bodyPr/>
                    <a:lstStyle/>
                    <a:p>
                      <a:r>
                        <a:rPr lang="ja-JP" altLang="en-US" dirty="0"/>
                        <a:t>Ｃさん</a:t>
                      </a:r>
                      <a:endParaRPr kumimoji="1" lang="ja-JP" altLang="en-US" dirty="0"/>
                    </a:p>
                  </a:txBody>
                  <a:tcPr/>
                </a:tc>
                <a:tc>
                  <a:txBody>
                    <a:bodyPr/>
                    <a:lstStyle/>
                    <a:p>
                      <a:pPr algn="r"/>
                      <a:r>
                        <a:rPr lang="en-US" altLang="ja-JP" dirty="0"/>
                        <a:t>200 </a:t>
                      </a:r>
                      <a:r>
                        <a:rPr lang="ja-JP" altLang="en-US" dirty="0"/>
                        <a:t>万円 </a:t>
                      </a:r>
                      <a:endParaRPr kumimoji="1" lang="ja-JP" altLang="en-US" dirty="0"/>
                    </a:p>
                  </a:txBody>
                  <a:tcPr/>
                </a:tc>
                <a:tc>
                  <a:txBody>
                    <a:bodyPr/>
                    <a:lstStyle/>
                    <a:p>
                      <a:pPr algn="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dirty="0"/>
                        <a:t>200</a:t>
                      </a:r>
                      <a:r>
                        <a:rPr kumimoji="1" lang="ja-JP" altLang="en-US" dirty="0"/>
                        <a:t>万円</a:t>
                      </a:r>
                    </a:p>
                    <a:p>
                      <a:pPr algn="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567703349"/>
                  </a:ext>
                </a:extLst>
              </a:tr>
            </a:tbl>
          </a:graphicData>
        </a:graphic>
      </p:graphicFrame>
      <p:sp>
        <p:nvSpPr>
          <p:cNvPr id="5" name="四角形: 角を丸くする 4">
            <a:extLst>
              <a:ext uri="{FF2B5EF4-FFF2-40B4-BE49-F238E27FC236}">
                <a16:creationId xmlns:a16="http://schemas.microsoft.com/office/drawing/2014/main" id="{10CBD4E3-ADE0-4904-AC9E-E4C2DC777E5E}"/>
              </a:ext>
            </a:extLst>
          </p:cNvPr>
          <p:cNvSpPr/>
          <p:nvPr/>
        </p:nvSpPr>
        <p:spPr>
          <a:xfrm>
            <a:off x="3419872" y="3128206"/>
            <a:ext cx="1440160" cy="1872208"/>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9AA9F48-AED7-4D43-9D8E-D66E64BE4599}"/>
              </a:ext>
            </a:extLst>
          </p:cNvPr>
          <p:cNvSpPr/>
          <p:nvPr/>
        </p:nvSpPr>
        <p:spPr>
          <a:xfrm>
            <a:off x="2305061" y="5013176"/>
            <a:ext cx="6227379" cy="1080120"/>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7" name="スライド番号プレースホルダー 6">
            <a:extLst>
              <a:ext uri="{FF2B5EF4-FFF2-40B4-BE49-F238E27FC236}">
                <a16:creationId xmlns:a16="http://schemas.microsoft.com/office/drawing/2014/main" id="{5EA15683-8DBC-4722-A409-3EFA3ACC01A9}"/>
              </a:ext>
            </a:extLst>
          </p:cNvPr>
          <p:cNvSpPr>
            <a:spLocks noGrp="1"/>
          </p:cNvSpPr>
          <p:nvPr>
            <p:ph type="sldNum" sz="quarter" idx="12"/>
          </p:nvPr>
        </p:nvSpPr>
        <p:spPr/>
        <p:txBody>
          <a:bodyPr/>
          <a:lstStyle/>
          <a:p>
            <a:fld id="{866E6E1F-C619-4765-ACE4-D694EB1B9F7E}" type="slidenum">
              <a:rPr kumimoji="1" lang="ja-JP" altLang="en-US" smtClean="0"/>
              <a:t>8</a:t>
            </a:fld>
            <a:endParaRPr kumimoji="1" lang="ja-JP" altLang="en-US" dirty="0"/>
          </a:p>
        </p:txBody>
      </p:sp>
      <p:sp>
        <p:nvSpPr>
          <p:cNvPr id="8" name="四角形: 角を丸くする 7">
            <a:extLst>
              <a:ext uri="{FF2B5EF4-FFF2-40B4-BE49-F238E27FC236}">
                <a16:creationId xmlns:a16="http://schemas.microsoft.com/office/drawing/2014/main" id="{B62F9A9A-494E-45C0-A9C6-B3124ED7FDC0}"/>
              </a:ext>
            </a:extLst>
          </p:cNvPr>
          <p:cNvSpPr/>
          <p:nvPr/>
        </p:nvSpPr>
        <p:spPr>
          <a:xfrm>
            <a:off x="6556846" y="3083743"/>
            <a:ext cx="1440160" cy="1872208"/>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79728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animEffect transition="in" filter="fade">
                                      <p:cBhvr>
                                        <p:cTn id="19" dur="1000"/>
                                        <p:tgtEl>
                                          <p:spTgt spid="2">
                                            <p:txEl>
                                              <p:pRg st="12" end="12"/>
                                            </p:txEl>
                                          </p:spTgt>
                                        </p:tgtEl>
                                      </p:cBhvr>
                                    </p:animEffect>
                                    <p:anim calcmode="lin" valueType="num">
                                      <p:cBhvr>
                                        <p:cTn id="20"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13" end="13"/>
                                            </p:txEl>
                                          </p:spTgt>
                                        </p:tgtEl>
                                        <p:attrNameLst>
                                          <p:attrName>style.visibility</p:attrName>
                                        </p:attrNameLst>
                                      </p:cBhvr>
                                      <p:to>
                                        <p:strVal val="visible"/>
                                      </p:to>
                                    </p:set>
                                    <p:animEffect transition="in" filter="fade">
                                      <p:cBhvr>
                                        <p:cTn id="24" dur="1000"/>
                                        <p:tgtEl>
                                          <p:spTgt spid="2">
                                            <p:txEl>
                                              <p:pRg st="13" end="13"/>
                                            </p:txEl>
                                          </p:spTgt>
                                        </p:tgtEl>
                                      </p:cBhvr>
                                    </p:animEffect>
                                    <p:anim calcmode="lin" valueType="num">
                                      <p:cBhvr>
                                        <p:cTn id="25"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16" end="16"/>
                                            </p:txEl>
                                          </p:spTgt>
                                        </p:tgtEl>
                                        <p:attrNameLst>
                                          <p:attrName>style.visibility</p:attrName>
                                        </p:attrNameLst>
                                      </p:cBhvr>
                                      <p:to>
                                        <p:strVal val="visible"/>
                                      </p:to>
                                    </p:set>
                                    <p:animEffect transition="in" filter="fade">
                                      <p:cBhvr>
                                        <p:cTn id="29" dur="1000"/>
                                        <p:tgtEl>
                                          <p:spTgt spid="2">
                                            <p:txEl>
                                              <p:pRg st="16" end="16"/>
                                            </p:txEl>
                                          </p:spTgt>
                                        </p:tgtEl>
                                      </p:cBhvr>
                                    </p:animEffect>
                                    <p:anim calcmode="lin" valueType="num">
                                      <p:cBhvr>
                                        <p:cTn id="30"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p:txBody>
          <a:bodyPr>
            <a:normAutofit fontScale="92500" lnSpcReduction="20000"/>
          </a:bodyPr>
          <a:lstStyle/>
          <a:p>
            <a:pPr marL="393192" lvl="1" indent="0">
              <a:buNone/>
            </a:pPr>
            <a:endParaRPr lang="en-US" altLang="ja-JP" sz="2400" dirty="0"/>
          </a:p>
          <a:p>
            <a:r>
              <a:rPr lang="ja-JP" altLang="en-US" sz="2800" dirty="0"/>
              <a:t>税金は、わたしたちの生活に密接に関係がある。</a:t>
            </a:r>
            <a:endParaRPr lang="en-US" altLang="ja-JP" sz="2800" dirty="0"/>
          </a:p>
          <a:p>
            <a:r>
              <a:rPr lang="ja-JP" altLang="en-US" sz="2800" dirty="0"/>
              <a:t>税金のルールは、わたしたち自らが考えていく必要がある。</a:t>
            </a:r>
            <a:endParaRPr lang="en-US" altLang="ja-JP" sz="2800" dirty="0"/>
          </a:p>
          <a:p>
            <a:r>
              <a:rPr lang="ja-JP" altLang="en-US" sz="2800" dirty="0"/>
              <a:t>ルールを考えるためには、経済や政治について多くのことを知る必要がある。</a:t>
            </a:r>
            <a:endParaRPr lang="en-US" altLang="ja-JP" sz="2800" dirty="0"/>
          </a:p>
          <a:p>
            <a:pPr marL="109728" indent="0">
              <a:buNone/>
            </a:pPr>
            <a:r>
              <a:rPr lang="ja-JP" altLang="en-US" sz="2800" dirty="0"/>
              <a:t>↓</a:t>
            </a:r>
            <a:endParaRPr lang="en-US" altLang="ja-JP" sz="2800" dirty="0"/>
          </a:p>
          <a:p>
            <a:r>
              <a:rPr lang="ja-JP" altLang="en-US" sz="2800" dirty="0"/>
              <a:t>公民の学習を通じ、経済や政治についての理解を深めていってください。</a:t>
            </a:r>
            <a:endParaRPr lang="en-US" altLang="ja-JP" sz="2800" dirty="0"/>
          </a:p>
          <a:p>
            <a:endParaRPr lang="en-US" altLang="ja-JP" sz="2800" dirty="0"/>
          </a:p>
          <a:p>
            <a:endParaRPr lang="en-US" altLang="ja-JP" sz="2800" dirty="0"/>
          </a:p>
          <a:p>
            <a:pPr lvl="1"/>
            <a:r>
              <a:rPr lang="ja-JP" altLang="en-US" sz="2400" dirty="0"/>
              <a:t>開始から</a:t>
            </a:r>
            <a:r>
              <a:rPr lang="en-US" altLang="ja-JP" sz="2400" dirty="0"/>
              <a:t>48</a:t>
            </a:r>
            <a:r>
              <a:rPr lang="ja-JP" altLang="en-US" sz="2400" dirty="0"/>
              <a:t>分　（</a:t>
            </a:r>
            <a:r>
              <a:rPr lang="en-US" altLang="ja-JP" sz="2400" dirty="0"/>
              <a:t>3</a:t>
            </a:r>
            <a:r>
              <a:rPr lang="ja-JP" altLang="en-US" sz="2400" dirty="0"/>
              <a:t>分）</a:t>
            </a:r>
            <a:endParaRPr lang="en-US" altLang="ja-JP" sz="2400" dirty="0"/>
          </a:p>
          <a:p>
            <a:endParaRPr lang="en-US" altLang="ja-JP" sz="2800" dirty="0"/>
          </a:p>
          <a:p>
            <a:endParaRPr lang="en-US" altLang="ja-JP" sz="2800" dirty="0"/>
          </a:p>
          <a:p>
            <a:endParaRPr kumimoji="1" lang="ja-JP" altLang="en-US"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p:txBody>
          <a:bodyPr>
            <a:normAutofit/>
          </a:bodyPr>
          <a:lstStyle/>
          <a:p>
            <a:r>
              <a:rPr lang="ja-JP" altLang="en-US" sz="4400" dirty="0"/>
              <a:t>４．まとめ</a:t>
            </a:r>
            <a:endParaRPr lang="en-US" altLang="ja-JP" sz="4400" dirty="0"/>
          </a:p>
        </p:txBody>
      </p:sp>
      <p:sp>
        <p:nvSpPr>
          <p:cNvPr id="4" name="スライド番号プレースホルダー 3">
            <a:extLst>
              <a:ext uri="{FF2B5EF4-FFF2-40B4-BE49-F238E27FC236}">
                <a16:creationId xmlns:a16="http://schemas.microsoft.com/office/drawing/2014/main" id="{6E24F773-53CE-4E45-829A-0B0B0A983065}"/>
              </a:ext>
            </a:extLst>
          </p:cNvPr>
          <p:cNvSpPr>
            <a:spLocks noGrp="1"/>
          </p:cNvSpPr>
          <p:nvPr>
            <p:ph type="sldNum" sz="quarter" idx="12"/>
          </p:nvPr>
        </p:nvSpPr>
        <p:spPr/>
        <p:txBody>
          <a:bodyPr/>
          <a:lstStyle/>
          <a:p>
            <a:fld id="{866E6E1F-C619-4765-ACE4-D694EB1B9F7E}" type="slidenum">
              <a:rPr kumimoji="1" lang="ja-JP" altLang="en-US" smtClean="0"/>
              <a:t>9</a:t>
            </a:fld>
            <a:endParaRPr kumimoji="1" lang="ja-JP" altLang="en-US" dirty="0"/>
          </a:p>
        </p:txBody>
      </p:sp>
    </p:spTree>
    <p:extLst>
      <p:ext uri="{BB962C8B-B14F-4D97-AF65-F5344CB8AC3E}">
        <p14:creationId xmlns:p14="http://schemas.microsoft.com/office/powerpoint/2010/main" val="199993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3222</TotalTime>
  <Words>2143</Words>
  <PresentationFormat>画面に合わせる (4:3)</PresentationFormat>
  <Paragraphs>223</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ＭＳ Ｐゴシック</vt:lpstr>
      <vt:lpstr>游ゴシック</vt:lpstr>
      <vt:lpstr>Lucida Sans Unicode</vt:lpstr>
      <vt:lpstr>Verdana</vt:lpstr>
      <vt:lpstr>Wingdings</vt:lpstr>
      <vt:lpstr>Wingdings 2</vt:lpstr>
      <vt:lpstr>Wingdings 3</vt:lpstr>
      <vt:lpstr>ビジネス</vt:lpstr>
      <vt:lpstr>本授業のねらい（講師向け）</vt:lpstr>
      <vt:lpstr>租税教室</vt:lpstr>
      <vt:lpstr>講師紹介</vt:lpstr>
      <vt:lpstr>今日の授業の流れ</vt:lpstr>
      <vt:lpstr>１．税のルールをなぜ考える必要があるのか</vt:lpstr>
      <vt:lpstr>PowerPoint プレゼンテーション</vt:lpstr>
      <vt:lpstr>２．税金の色々な仕組みを知ろう</vt:lpstr>
      <vt:lpstr>３．税金を納めるルールについて考えよう</vt:lpstr>
      <vt:lpstr>４．まとめ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2018-12-07T00:00:58Z</cp:lastPrinted>
  <dcterms:created xsi:type="dcterms:W3CDTF">2016-01-31T12:25:15Z</dcterms:created>
  <dcterms:modified xsi:type="dcterms:W3CDTF">2019-12-03T06:02:59Z</dcterms:modified>
</cp:coreProperties>
</file>